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82" r:id="rId5"/>
    <p:sldId id="278" r:id="rId6"/>
    <p:sldId id="277" r:id="rId7"/>
    <p:sldId id="267" r:id="rId8"/>
    <p:sldId id="273" r:id="rId9"/>
    <p:sldId id="274" r:id="rId10"/>
    <p:sldId id="268" r:id="rId11"/>
    <p:sldId id="279" r:id="rId12"/>
    <p:sldId id="280" r:id="rId13"/>
    <p:sldId id="281" r:id="rId14"/>
    <p:sldId id="259" r:id="rId15"/>
    <p:sldId id="260" r:id="rId16"/>
    <p:sldId id="276" r:id="rId17"/>
    <p:sldId id="258" r:id="rId18"/>
    <p:sldId id="262" r:id="rId19"/>
    <p:sldId id="283" r:id="rId20"/>
    <p:sldId id="265" r:id="rId21"/>
    <p:sldId id="269" r:id="rId22"/>
    <p:sldId id="264" r:id="rId23"/>
    <p:sldId id="284" r:id="rId24"/>
    <p:sldId id="271" r:id="rId25"/>
    <p:sldId id="270" r:id="rId26"/>
    <p:sldId id="263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2809B-DF26-A248-BFC0-B229553894FA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4C6A19-694E-584D-A744-AFFD3A2117F3}">
      <dgm:prSet phldrT="[Testo]"/>
      <dgm:spPr/>
      <dgm:t>
        <a:bodyPr/>
        <a:lstStyle/>
        <a:p>
          <a:r>
            <a:rPr lang="it-IT" dirty="0"/>
            <a:t>FONTI NAZIONALI</a:t>
          </a:r>
        </a:p>
      </dgm:t>
    </dgm:pt>
    <dgm:pt modelId="{5C2FB173-2CAE-094B-B3E3-D05E91608F5B}" type="parTrans" cxnId="{0CFE2D70-7F52-E845-BB3F-16802FF585CF}">
      <dgm:prSet/>
      <dgm:spPr/>
      <dgm:t>
        <a:bodyPr/>
        <a:lstStyle/>
        <a:p>
          <a:endParaRPr lang="it-IT"/>
        </a:p>
      </dgm:t>
    </dgm:pt>
    <dgm:pt modelId="{B935E31C-4528-3740-B330-C06BA2FF9564}" type="sibTrans" cxnId="{0CFE2D70-7F52-E845-BB3F-16802FF585CF}">
      <dgm:prSet/>
      <dgm:spPr/>
      <dgm:t>
        <a:bodyPr/>
        <a:lstStyle/>
        <a:p>
          <a:endParaRPr lang="it-IT"/>
        </a:p>
      </dgm:t>
    </dgm:pt>
    <dgm:pt modelId="{5280F819-6A81-5545-B2DA-850CA0E9A239}">
      <dgm:prSet phldrT="[Testo]"/>
      <dgm:spPr/>
      <dgm:t>
        <a:bodyPr/>
        <a:lstStyle/>
        <a:p>
          <a:r>
            <a:rPr lang="it-IT" dirty="0"/>
            <a:t>ATTI UE</a:t>
          </a:r>
        </a:p>
      </dgm:t>
    </dgm:pt>
    <dgm:pt modelId="{DEF8BCEA-B97B-2647-A16B-2BF0999AA618}" type="parTrans" cxnId="{4B6DE16B-6C56-5045-B693-666FD3345E64}">
      <dgm:prSet/>
      <dgm:spPr/>
      <dgm:t>
        <a:bodyPr/>
        <a:lstStyle/>
        <a:p>
          <a:endParaRPr lang="it-IT"/>
        </a:p>
      </dgm:t>
    </dgm:pt>
    <dgm:pt modelId="{BABB0B86-30A7-7B45-9B92-0F6225D8602D}" type="sibTrans" cxnId="{4B6DE16B-6C56-5045-B693-666FD3345E64}">
      <dgm:prSet/>
      <dgm:spPr/>
      <dgm:t>
        <a:bodyPr/>
        <a:lstStyle/>
        <a:p>
          <a:endParaRPr lang="it-IT"/>
        </a:p>
      </dgm:t>
    </dgm:pt>
    <dgm:pt modelId="{0053C380-F230-4646-8174-7CAE57970AF5}" type="pres">
      <dgm:prSet presAssocID="{1AD2809B-DF26-A248-BFC0-B229553894FA}" presName="compositeShape" presStyleCnt="0">
        <dgm:presLayoutVars>
          <dgm:chMax val="2"/>
          <dgm:dir/>
          <dgm:resizeHandles val="exact"/>
        </dgm:presLayoutVars>
      </dgm:prSet>
      <dgm:spPr/>
    </dgm:pt>
    <dgm:pt modelId="{2A81CAA5-8C4D-4449-ADCB-E1B9F9514348}" type="pres">
      <dgm:prSet presAssocID="{1AD2809B-DF26-A248-BFC0-B229553894FA}" presName="divider" presStyleLbl="fgShp" presStyleIdx="0" presStyleCnt="1" custLinFactNeighborX="-1706" custLinFactNeighborY="1287"/>
      <dgm:spPr/>
    </dgm:pt>
    <dgm:pt modelId="{EF32AED1-2B21-3740-840C-5F5DEC43CD1B}" type="pres">
      <dgm:prSet presAssocID="{4F4C6A19-694E-584D-A744-AFFD3A2117F3}" presName="downArrow" presStyleLbl="node1" presStyleIdx="0" presStyleCnt="2"/>
      <dgm:spPr/>
    </dgm:pt>
    <dgm:pt modelId="{04CF5158-9BD4-6E43-B0CD-10907E7054F0}" type="pres">
      <dgm:prSet presAssocID="{4F4C6A19-694E-584D-A744-AFFD3A2117F3}" presName="downArrowText" presStyleLbl="revTx" presStyleIdx="0" presStyleCnt="2">
        <dgm:presLayoutVars>
          <dgm:bulletEnabled val="1"/>
        </dgm:presLayoutVars>
      </dgm:prSet>
      <dgm:spPr/>
    </dgm:pt>
    <dgm:pt modelId="{385D6CD4-F0BC-C04C-96C5-E3518190BAC6}" type="pres">
      <dgm:prSet presAssocID="{5280F819-6A81-5545-B2DA-850CA0E9A239}" presName="upArrow" presStyleLbl="node1" presStyleIdx="1" presStyleCnt="2"/>
      <dgm:spPr>
        <a:solidFill>
          <a:srgbClr val="92D050"/>
        </a:solidFill>
      </dgm:spPr>
    </dgm:pt>
    <dgm:pt modelId="{D370C2BC-9F2C-4644-932A-1A6D3FB211B9}" type="pres">
      <dgm:prSet presAssocID="{5280F819-6A81-5545-B2DA-850CA0E9A239}" presName="upArrowText" presStyleLbl="revTx" presStyleIdx="1" presStyleCnt="2" custFlipHor="1" custScaleX="87245" custScaleY="77814">
        <dgm:presLayoutVars>
          <dgm:bulletEnabled val="1"/>
        </dgm:presLayoutVars>
      </dgm:prSet>
      <dgm:spPr/>
    </dgm:pt>
  </dgm:ptLst>
  <dgm:cxnLst>
    <dgm:cxn modelId="{2D0FE62E-9F40-024A-8DE0-EF6A6B9C8BF7}" type="presOf" srcId="{1AD2809B-DF26-A248-BFC0-B229553894FA}" destId="{0053C380-F230-4646-8174-7CAE57970AF5}" srcOrd="0" destOrd="0" presId="urn:microsoft.com/office/officeart/2005/8/layout/arrow3"/>
    <dgm:cxn modelId="{4B6DE16B-6C56-5045-B693-666FD3345E64}" srcId="{1AD2809B-DF26-A248-BFC0-B229553894FA}" destId="{5280F819-6A81-5545-B2DA-850CA0E9A239}" srcOrd="1" destOrd="0" parTransId="{DEF8BCEA-B97B-2647-A16B-2BF0999AA618}" sibTransId="{BABB0B86-30A7-7B45-9B92-0F6225D8602D}"/>
    <dgm:cxn modelId="{0CFE2D70-7F52-E845-BB3F-16802FF585CF}" srcId="{1AD2809B-DF26-A248-BFC0-B229553894FA}" destId="{4F4C6A19-694E-584D-A744-AFFD3A2117F3}" srcOrd="0" destOrd="0" parTransId="{5C2FB173-2CAE-094B-B3E3-D05E91608F5B}" sibTransId="{B935E31C-4528-3740-B330-C06BA2FF9564}"/>
    <dgm:cxn modelId="{2F3C6B82-B523-634F-84AF-C23749C69A97}" type="presOf" srcId="{4F4C6A19-694E-584D-A744-AFFD3A2117F3}" destId="{04CF5158-9BD4-6E43-B0CD-10907E7054F0}" srcOrd="0" destOrd="0" presId="urn:microsoft.com/office/officeart/2005/8/layout/arrow3"/>
    <dgm:cxn modelId="{CB64E7A9-CFA1-FA42-B704-4258F3A0E853}" type="presOf" srcId="{5280F819-6A81-5545-B2DA-850CA0E9A239}" destId="{D370C2BC-9F2C-4644-932A-1A6D3FB211B9}" srcOrd="0" destOrd="0" presId="urn:microsoft.com/office/officeart/2005/8/layout/arrow3"/>
    <dgm:cxn modelId="{7B6A60C2-9B34-A946-BF06-1A613A068CCF}" type="presParOf" srcId="{0053C380-F230-4646-8174-7CAE57970AF5}" destId="{2A81CAA5-8C4D-4449-ADCB-E1B9F9514348}" srcOrd="0" destOrd="0" presId="urn:microsoft.com/office/officeart/2005/8/layout/arrow3"/>
    <dgm:cxn modelId="{2861AB25-D23F-9647-A6DA-FC94AAD709C4}" type="presParOf" srcId="{0053C380-F230-4646-8174-7CAE57970AF5}" destId="{EF32AED1-2B21-3740-840C-5F5DEC43CD1B}" srcOrd="1" destOrd="0" presId="urn:microsoft.com/office/officeart/2005/8/layout/arrow3"/>
    <dgm:cxn modelId="{4EA9979F-A7C0-A942-9459-6E055DDA8605}" type="presParOf" srcId="{0053C380-F230-4646-8174-7CAE57970AF5}" destId="{04CF5158-9BD4-6E43-B0CD-10907E7054F0}" srcOrd="2" destOrd="0" presId="urn:microsoft.com/office/officeart/2005/8/layout/arrow3"/>
    <dgm:cxn modelId="{E5878E42-17FA-864D-BCC3-2FA89CA41085}" type="presParOf" srcId="{0053C380-F230-4646-8174-7CAE57970AF5}" destId="{385D6CD4-F0BC-C04C-96C5-E3518190BAC6}" srcOrd="3" destOrd="0" presId="urn:microsoft.com/office/officeart/2005/8/layout/arrow3"/>
    <dgm:cxn modelId="{B30D3770-D8CD-464F-B925-BA474B546CBA}" type="presParOf" srcId="{0053C380-F230-4646-8174-7CAE57970AF5}" destId="{D370C2BC-9F2C-4644-932A-1A6D3FB211B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DCE60-503C-8E4A-9C3D-B9C046804C30}" type="doc">
      <dgm:prSet loTypeId="urn:microsoft.com/office/officeart/2005/8/layout/cycle7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409F8D3-0882-DC4D-AF58-6C388A3BF01F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PRINCIPI FONDAMENTALI UE</a:t>
          </a:r>
        </a:p>
      </dgm:t>
    </dgm:pt>
    <dgm:pt modelId="{63AC2A2C-1018-1349-AFF6-0CAF628CD7DC}" type="parTrans" cxnId="{C568CC7F-3C8E-7D48-9C32-F70BD4A95A1A}">
      <dgm:prSet/>
      <dgm:spPr/>
      <dgm:t>
        <a:bodyPr/>
        <a:lstStyle/>
        <a:p>
          <a:endParaRPr lang="it-IT"/>
        </a:p>
      </dgm:t>
    </dgm:pt>
    <dgm:pt modelId="{2A0DC9F4-5303-8D43-987E-40A947793233}" type="sibTrans" cxnId="{C568CC7F-3C8E-7D48-9C32-F70BD4A95A1A}">
      <dgm:prSet/>
      <dgm:spPr/>
      <dgm:t>
        <a:bodyPr/>
        <a:lstStyle/>
        <a:p>
          <a:endParaRPr lang="it-IT"/>
        </a:p>
      </dgm:t>
    </dgm:pt>
    <dgm:pt modelId="{2CA0B911-D1E0-2040-B771-DBCED3AB6CB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REVISIONE ATTI NORMATIVI</a:t>
          </a:r>
        </a:p>
      </dgm:t>
    </dgm:pt>
    <dgm:pt modelId="{C028360D-0F1D-F24C-A54A-BFDCA944381D}" type="parTrans" cxnId="{CC8148DF-F3C8-1445-B512-368D0A649C31}">
      <dgm:prSet/>
      <dgm:spPr/>
      <dgm:t>
        <a:bodyPr/>
        <a:lstStyle/>
        <a:p>
          <a:endParaRPr lang="it-IT"/>
        </a:p>
      </dgm:t>
    </dgm:pt>
    <dgm:pt modelId="{9E68BE3C-476F-D543-987C-9AAD682FBF54}" type="sibTrans" cxnId="{CC8148DF-F3C8-1445-B512-368D0A649C31}">
      <dgm:prSet/>
      <dgm:spPr/>
      <dgm:t>
        <a:bodyPr/>
        <a:lstStyle/>
        <a:p>
          <a:endParaRPr lang="it-IT"/>
        </a:p>
      </dgm:t>
    </dgm:pt>
    <dgm:pt modelId="{466A4336-3E80-0842-A4D1-1DE2B44543A7}">
      <dgm:prSet phldrT="[Testo]"/>
      <dgm:spPr/>
      <dgm:t>
        <a:bodyPr/>
        <a:lstStyle/>
        <a:p>
          <a:r>
            <a:rPr lang="it-IT" dirty="0"/>
            <a:t>FORMAZIONE OPERATORI GIURIDICI</a:t>
          </a:r>
        </a:p>
      </dgm:t>
    </dgm:pt>
    <dgm:pt modelId="{96325D06-C84D-DC44-A39A-37CBBCCC0AB3}" type="parTrans" cxnId="{3EC7BD79-DF01-214F-A5BA-57AF58ED1FFE}">
      <dgm:prSet/>
      <dgm:spPr/>
      <dgm:t>
        <a:bodyPr/>
        <a:lstStyle/>
        <a:p>
          <a:endParaRPr lang="it-IT"/>
        </a:p>
      </dgm:t>
    </dgm:pt>
    <dgm:pt modelId="{61A9EE6F-1689-B44E-AFC6-CE9640DE3160}" type="sibTrans" cxnId="{3EC7BD79-DF01-214F-A5BA-57AF58ED1FFE}">
      <dgm:prSet/>
      <dgm:spPr/>
      <dgm:t>
        <a:bodyPr/>
        <a:lstStyle/>
        <a:p>
          <a:endParaRPr lang="it-IT"/>
        </a:p>
      </dgm:t>
    </dgm:pt>
    <dgm:pt modelId="{55D83CD9-0A6F-8D43-8AFF-6FF59AFBD060}" type="pres">
      <dgm:prSet presAssocID="{AFCDCE60-503C-8E4A-9C3D-B9C046804C30}" presName="Name0" presStyleCnt="0">
        <dgm:presLayoutVars>
          <dgm:dir/>
          <dgm:resizeHandles val="exact"/>
        </dgm:presLayoutVars>
      </dgm:prSet>
      <dgm:spPr/>
    </dgm:pt>
    <dgm:pt modelId="{F9415AA9-888D-9C42-AB2E-45110122B682}" type="pres">
      <dgm:prSet presAssocID="{4409F8D3-0882-DC4D-AF58-6C388A3BF01F}" presName="node" presStyleLbl="node1" presStyleIdx="0" presStyleCnt="3">
        <dgm:presLayoutVars>
          <dgm:bulletEnabled val="1"/>
        </dgm:presLayoutVars>
      </dgm:prSet>
      <dgm:spPr/>
    </dgm:pt>
    <dgm:pt modelId="{C8FC18FD-2F8C-EF4A-ADD7-6F4554D94E08}" type="pres">
      <dgm:prSet presAssocID="{2A0DC9F4-5303-8D43-987E-40A947793233}" presName="sibTrans" presStyleLbl="sibTrans2D1" presStyleIdx="0" presStyleCnt="3"/>
      <dgm:spPr/>
    </dgm:pt>
    <dgm:pt modelId="{4A155478-BC51-3B41-BF7C-669391FEC90C}" type="pres">
      <dgm:prSet presAssocID="{2A0DC9F4-5303-8D43-987E-40A947793233}" presName="connectorText" presStyleLbl="sibTrans2D1" presStyleIdx="0" presStyleCnt="3"/>
      <dgm:spPr/>
    </dgm:pt>
    <dgm:pt modelId="{DD85E912-FEEC-A244-8F6A-96983966B3AB}" type="pres">
      <dgm:prSet presAssocID="{2CA0B911-D1E0-2040-B771-DBCED3AB6CB3}" presName="node" presStyleLbl="node1" presStyleIdx="1" presStyleCnt="3">
        <dgm:presLayoutVars>
          <dgm:bulletEnabled val="1"/>
        </dgm:presLayoutVars>
      </dgm:prSet>
      <dgm:spPr/>
    </dgm:pt>
    <dgm:pt modelId="{379C0185-3814-A34F-837F-3E84E05E6897}" type="pres">
      <dgm:prSet presAssocID="{9E68BE3C-476F-D543-987C-9AAD682FBF54}" presName="sibTrans" presStyleLbl="sibTrans2D1" presStyleIdx="1" presStyleCnt="3"/>
      <dgm:spPr/>
    </dgm:pt>
    <dgm:pt modelId="{DA5E63DC-C0BA-5E46-ADDB-8580006DAAD1}" type="pres">
      <dgm:prSet presAssocID="{9E68BE3C-476F-D543-987C-9AAD682FBF54}" presName="connectorText" presStyleLbl="sibTrans2D1" presStyleIdx="1" presStyleCnt="3"/>
      <dgm:spPr/>
    </dgm:pt>
    <dgm:pt modelId="{CA3EAB63-859E-554F-A60B-0D63B921C188}" type="pres">
      <dgm:prSet presAssocID="{466A4336-3E80-0842-A4D1-1DE2B44543A7}" presName="node" presStyleLbl="node1" presStyleIdx="2" presStyleCnt="3">
        <dgm:presLayoutVars>
          <dgm:bulletEnabled val="1"/>
        </dgm:presLayoutVars>
      </dgm:prSet>
      <dgm:spPr/>
    </dgm:pt>
    <dgm:pt modelId="{048AB4C4-F767-EC44-BAE1-8A7AAEFF932D}" type="pres">
      <dgm:prSet presAssocID="{61A9EE6F-1689-B44E-AFC6-CE9640DE3160}" presName="sibTrans" presStyleLbl="sibTrans2D1" presStyleIdx="2" presStyleCnt="3"/>
      <dgm:spPr/>
    </dgm:pt>
    <dgm:pt modelId="{F45C252D-7F72-0F44-9A1C-B33443CD5593}" type="pres">
      <dgm:prSet presAssocID="{61A9EE6F-1689-B44E-AFC6-CE9640DE3160}" presName="connectorText" presStyleLbl="sibTrans2D1" presStyleIdx="2" presStyleCnt="3"/>
      <dgm:spPr/>
    </dgm:pt>
  </dgm:ptLst>
  <dgm:cxnLst>
    <dgm:cxn modelId="{DB8E2B0E-73ED-A946-AB58-AE72BA2379A7}" type="presOf" srcId="{2CA0B911-D1E0-2040-B771-DBCED3AB6CB3}" destId="{DD85E912-FEEC-A244-8F6A-96983966B3AB}" srcOrd="0" destOrd="0" presId="urn:microsoft.com/office/officeart/2005/8/layout/cycle7"/>
    <dgm:cxn modelId="{8ED40713-EB82-734E-A738-8EAC30449EA2}" type="presOf" srcId="{4409F8D3-0882-DC4D-AF58-6C388A3BF01F}" destId="{F9415AA9-888D-9C42-AB2E-45110122B682}" srcOrd="0" destOrd="0" presId="urn:microsoft.com/office/officeart/2005/8/layout/cycle7"/>
    <dgm:cxn modelId="{9D491635-8C69-E94A-AC50-9C36C50C53CD}" type="presOf" srcId="{9E68BE3C-476F-D543-987C-9AAD682FBF54}" destId="{DA5E63DC-C0BA-5E46-ADDB-8580006DAAD1}" srcOrd="1" destOrd="0" presId="urn:microsoft.com/office/officeart/2005/8/layout/cycle7"/>
    <dgm:cxn modelId="{D5B78863-308D-AE40-8297-66099B686F32}" type="presOf" srcId="{61A9EE6F-1689-B44E-AFC6-CE9640DE3160}" destId="{048AB4C4-F767-EC44-BAE1-8A7AAEFF932D}" srcOrd="0" destOrd="0" presId="urn:microsoft.com/office/officeart/2005/8/layout/cycle7"/>
    <dgm:cxn modelId="{8C16A670-C9D1-374B-B45A-A35FA6E2A4B8}" type="presOf" srcId="{466A4336-3E80-0842-A4D1-1DE2B44543A7}" destId="{CA3EAB63-859E-554F-A60B-0D63B921C188}" srcOrd="0" destOrd="0" presId="urn:microsoft.com/office/officeart/2005/8/layout/cycle7"/>
    <dgm:cxn modelId="{3EC7BD79-DF01-214F-A5BA-57AF58ED1FFE}" srcId="{AFCDCE60-503C-8E4A-9C3D-B9C046804C30}" destId="{466A4336-3E80-0842-A4D1-1DE2B44543A7}" srcOrd="2" destOrd="0" parTransId="{96325D06-C84D-DC44-A39A-37CBBCCC0AB3}" sibTransId="{61A9EE6F-1689-B44E-AFC6-CE9640DE3160}"/>
    <dgm:cxn modelId="{C568CC7F-3C8E-7D48-9C32-F70BD4A95A1A}" srcId="{AFCDCE60-503C-8E4A-9C3D-B9C046804C30}" destId="{4409F8D3-0882-DC4D-AF58-6C388A3BF01F}" srcOrd="0" destOrd="0" parTransId="{63AC2A2C-1018-1349-AFF6-0CAF628CD7DC}" sibTransId="{2A0DC9F4-5303-8D43-987E-40A947793233}"/>
    <dgm:cxn modelId="{D6BD3385-8EAD-BF49-947B-C9A2EAD737FB}" type="presOf" srcId="{AFCDCE60-503C-8E4A-9C3D-B9C046804C30}" destId="{55D83CD9-0A6F-8D43-8AFF-6FF59AFBD060}" srcOrd="0" destOrd="0" presId="urn:microsoft.com/office/officeart/2005/8/layout/cycle7"/>
    <dgm:cxn modelId="{C98C82AE-8EC9-734D-86C0-9B95C1699395}" type="presOf" srcId="{9E68BE3C-476F-D543-987C-9AAD682FBF54}" destId="{379C0185-3814-A34F-837F-3E84E05E6897}" srcOrd="0" destOrd="0" presId="urn:microsoft.com/office/officeart/2005/8/layout/cycle7"/>
    <dgm:cxn modelId="{202B2FB7-9A96-4240-A8CB-4E16C617D3D6}" type="presOf" srcId="{2A0DC9F4-5303-8D43-987E-40A947793233}" destId="{C8FC18FD-2F8C-EF4A-ADD7-6F4554D94E08}" srcOrd="0" destOrd="0" presId="urn:microsoft.com/office/officeart/2005/8/layout/cycle7"/>
    <dgm:cxn modelId="{391029C2-845A-5145-B305-B6FFA1E55A11}" type="presOf" srcId="{2A0DC9F4-5303-8D43-987E-40A947793233}" destId="{4A155478-BC51-3B41-BF7C-669391FEC90C}" srcOrd="1" destOrd="0" presId="urn:microsoft.com/office/officeart/2005/8/layout/cycle7"/>
    <dgm:cxn modelId="{CC8148DF-F3C8-1445-B512-368D0A649C31}" srcId="{AFCDCE60-503C-8E4A-9C3D-B9C046804C30}" destId="{2CA0B911-D1E0-2040-B771-DBCED3AB6CB3}" srcOrd="1" destOrd="0" parTransId="{C028360D-0F1D-F24C-A54A-BFDCA944381D}" sibTransId="{9E68BE3C-476F-D543-987C-9AAD682FBF54}"/>
    <dgm:cxn modelId="{ABA9A6E6-7723-F544-8C43-1A8E395FF745}" type="presOf" srcId="{61A9EE6F-1689-B44E-AFC6-CE9640DE3160}" destId="{F45C252D-7F72-0F44-9A1C-B33443CD5593}" srcOrd="1" destOrd="0" presId="urn:microsoft.com/office/officeart/2005/8/layout/cycle7"/>
    <dgm:cxn modelId="{305ACE50-A932-9941-B724-1F33151CAB59}" type="presParOf" srcId="{55D83CD9-0A6F-8D43-8AFF-6FF59AFBD060}" destId="{F9415AA9-888D-9C42-AB2E-45110122B682}" srcOrd="0" destOrd="0" presId="urn:microsoft.com/office/officeart/2005/8/layout/cycle7"/>
    <dgm:cxn modelId="{9A627001-5DB7-4648-814A-9FD3EB69A4BB}" type="presParOf" srcId="{55D83CD9-0A6F-8D43-8AFF-6FF59AFBD060}" destId="{C8FC18FD-2F8C-EF4A-ADD7-6F4554D94E08}" srcOrd="1" destOrd="0" presId="urn:microsoft.com/office/officeart/2005/8/layout/cycle7"/>
    <dgm:cxn modelId="{DD2656A3-A122-5045-BD2E-2373B1782A18}" type="presParOf" srcId="{C8FC18FD-2F8C-EF4A-ADD7-6F4554D94E08}" destId="{4A155478-BC51-3B41-BF7C-669391FEC90C}" srcOrd="0" destOrd="0" presId="urn:microsoft.com/office/officeart/2005/8/layout/cycle7"/>
    <dgm:cxn modelId="{C7AA3395-F563-9E47-B1EC-91985360AEB7}" type="presParOf" srcId="{55D83CD9-0A6F-8D43-8AFF-6FF59AFBD060}" destId="{DD85E912-FEEC-A244-8F6A-96983966B3AB}" srcOrd="2" destOrd="0" presId="urn:microsoft.com/office/officeart/2005/8/layout/cycle7"/>
    <dgm:cxn modelId="{26749D17-F96C-4740-B426-74934794A1A5}" type="presParOf" srcId="{55D83CD9-0A6F-8D43-8AFF-6FF59AFBD060}" destId="{379C0185-3814-A34F-837F-3E84E05E6897}" srcOrd="3" destOrd="0" presId="urn:microsoft.com/office/officeart/2005/8/layout/cycle7"/>
    <dgm:cxn modelId="{F6446ED0-313A-7941-91DF-7D4ABF302549}" type="presParOf" srcId="{379C0185-3814-A34F-837F-3E84E05E6897}" destId="{DA5E63DC-C0BA-5E46-ADDB-8580006DAAD1}" srcOrd="0" destOrd="0" presId="urn:microsoft.com/office/officeart/2005/8/layout/cycle7"/>
    <dgm:cxn modelId="{E74ED488-1E89-6C46-9CBB-099F3FC092DA}" type="presParOf" srcId="{55D83CD9-0A6F-8D43-8AFF-6FF59AFBD060}" destId="{CA3EAB63-859E-554F-A60B-0D63B921C188}" srcOrd="4" destOrd="0" presId="urn:microsoft.com/office/officeart/2005/8/layout/cycle7"/>
    <dgm:cxn modelId="{AED98356-70FB-424E-A7F7-5D36BE34842F}" type="presParOf" srcId="{55D83CD9-0A6F-8D43-8AFF-6FF59AFBD060}" destId="{048AB4C4-F767-EC44-BAE1-8A7AAEFF932D}" srcOrd="5" destOrd="0" presId="urn:microsoft.com/office/officeart/2005/8/layout/cycle7"/>
    <dgm:cxn modelId="{88D71CCA-6C92-604B-B3DF-27DD0272D28F}" type="presParOf" srcId="{048AB4C4-F767-EC44-BAE1-8A7AAEFF932D}" destId="{F45C252D-7F72-0F44-9A1C-B33443CD559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18460-4A3F-B747-9C88-F1EAE889F9D6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C1AD87-57E6-4E4C-BF58-B63EA1911C0B}">
      <dgm:prSet phldrT="[Testo]"/>
      <dgm:spPr/>
      <dgm:t>
        <a:bodyPr/>
        <a:lstStyle/>
        <a:p>
          <a:r>
            <a:rPr lang="it-IT" dirty="0"/>
            <a:t>SVEZIA, AUSTRIA, GERMANIA applicazione efficace dei REG. UE</a:t>
          </a:r>
        </a:p>
      </dgm:t>
    </dgm:pt>
    <dgm:pt modelId="{D3205EE2-F111-CE42-A04F-FCD6376D04EA}" type="parTrans" cxnId="{41947707-977F-644A-8327-5163EEECAA10}">
      <dgm:prSet/>
      <dgm:spPr/>
      <dgm:t>
        <a:bodyPr/>
        <a:lstStyle/>
        <a:p>
          <a:endParaRPr lang="it-IT"/>
        </a:p>
      </dgm:t>
    </dgm:pt>
    <dgm:pt modelId="{CE5ECC13-99E3-7344-9F3F-9848568C5F6C}" type="sibTrans" cxnId="{41947707-977F-644A-8327-5163EEECAA10}">
      <dgm:prSet/>
      <dgm:spPr/>
      <dgm:t>
        <a:bodyPr/>
        <a:lstStyle/>
        <a:p>
          <a:endParaRPr lang="it-IT"/>
        </a:p>
      </dgm:t>
    </dgm:pt>
    <dgm:pt modelId="{E1691A81-721D-A649-AD06-FECAF4187BDF}">
      <dgm:prSet phldrT="[Testo]"/>
      <dgm:spPr/>
      <dgm:t>
        <a:bodyPr/>
        <a:lstStyle/>
        <a:p>
          <a:r>
            <a:rPr lang="it-IT" dirty="0"/>
            <a:t>SLOVENIA SPAGNA E ITALIA applicazione scarsa dei REG. UE</a:t>
          </a:r>
        </a:p>
      </dgm:t>
    </dgm:pt>
    <dgm:pt modelId="{B9C4D69E-8711-6D4A-8E92-FCBB6303FA84}" type="parTrans" cxnId="{2EA468DB-D187-D94A-B474-BA8F3B29668A}">
      <dgm:prSet/>
      <dgm:spPr/>
      <dgm:t>
        <a:bodyPr/>
        <a:lstStyle/>
        <a:p>
          <a:endParaRPr lang="it-IT"/>
        </a:p>
      </dgm:t>
    </dgm:pt>
    <dgm:pt modelId="{25BD8C8E-CFA0-E946-AB08-38DB25618E7E}" type="sibTrans" cxnId="{2EA468DB-D187-D94A-B474-BA8F3B29668A}">
      <dgm:prSet/>
      <dgm:spPr/>
      <dgm:t>
        <a:bodyPr/>
        <a:lstStyle/>
        <a:p>
          <a:endParaRPr lang="it-IT"/>
        </a:p>
      </dgm:t>
    </dgm:pt>
    <dgm:pt modelId="{CDAA50FC-E7E1-E04F-B8C8-97135DB700AD}" type="pres">
      <dgm:prSet presAssocID="{3A318460-4A3F-B747-9C88-F1EAE889F9D6}" presName="compositeShape" presStyleCnt="0">
        <dgm:presLayoutVars>
          <dgm:chMax val="2"/>
          <dgm:dir/>
          <dgm:resizeHandles val="exact"/>
        </dgm:presLayoutVars>
      </dgm:prSet>
      <dgm:spPr/>
    </dgm:pt>
    <dgm:pt modelId="{7F65D6D3-B350-2E41-8E54-46CBA423804A}" type="pres">
      <dgm:prSet presAssocID="{47C1AD87-57E6-4E4C-BF58-B63EA1911C0B}" presName="upArrow" presStyleLbl="node1" presStyleIdx="0" presStyleCnt="2"/>
      <dgm:spPr>
        <a:solidFill>
          <a:srgbClr val="92D050"/>
        </a:solidFill>
      </dgm:spPr>
    </dgm:pt>
    <dgm:pt modelId="{77138CCE-4AD2-0B4B-A67D-8569C7C56BED}" type="pres">
      <dgm:prSet presAssocID="{47C1AD87-57E6-4E4C-BF58-B63EA1911C0B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11F5C8AD-7EF9-8141-982D-BF3634ECFD70}" type="pres">
      <dgm:prSet presAssocID="{E1691A81-721D-A649-AD06-FECAF4187BDF}" presName="downArrow" presStyleLbl="node1" presStyleIdx="1" presStyleCnt="2"/>
      <dgm:spPr>
        <a:solidFill>
          <a:srgbClr val="FF0000"/>
        </a:solidFill>
      </dgm:spPr>
    </dgm:pt>
    <dgm:pt modelId="{19C57DDA-8E54-1F47-A48B-B2495070AADB}" type="pres">
      <dgm:prSet presAssocID="{E1691A81-721D-A649-AD06-FECAF4187BD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1947707-977F-644A-8327-5163EEECAA10}" srcId="{3A318460-4A3F-B747-9C88-F1EAE889F9D6}" destId="{47C1AD87-57E6-4E4C-BF58-B63EA1911C0B}" srcOrd="0" destOrd="0" parTransId="{D3205EE2-F111-CE42-A04F-FCD6376D04EA}" sibTransId="{CE5ECC13-99E3-7344-9F3F-9848568C5F6C}"/>
    <dgm:cxn modelId="{FF3B600A-EC8F-5B4B-8D14-1E4B60E4F91B}" type="presOf" srcId="{3A318460-4A3F-B747-9C88-F1EAE889F9D6}" destId="{CDAA50FC-E7E1-E04F-B8C8-97135DB700AD}" srcOrd="0" destOrd="0" presId="urn:microsoft.com/office/officeart/2005/8/layout/arrow4"/>
    <dgm:cxn modelId="{2E39AE40-4EE5-F648-BA78-C135ECCA86E1}" type="presOf" srcId="{47C1AD87-57E6-4E4C-BF58-B63EA1911C0B}" destId="{77138CCE-4AD2-0B4B-A67D-8569C7C56BED}" srcOrd="0" destOrd="0" presId="urn:microsoft.com/office/officeart/2005/8/layout/arrow4"/>
    <dgm:cxn modelId="{2EA468DB-D187-D94A-B474-BA8F3B29668A}" srcId="{3A318460-4A3F-B747-9C88-F1EAE889F9D6}" destId="{E1691A81-721D-A649-AD06-FECAF4187BDF}" srcOrd="1" destOrd="0" parTransId="{B9C4D69E-8711-6D4A-8E92-FCBB6303FA84}" sibTransId="{25BD8C8E-CFA0-E946-AB08-38DB25618E7E}"/>
    <dgm:cxn modelId="{2C2E11F6-B806-B144-84DF-B33D2E54FACC}" type="presOf" srcId="{E1691A81-721D-A649-AD06-FECAF4187BDF}" destId="{19C57DDA-8E54-1F47-A48B-B2495070AADB}" srcOrd="0" destOrd="0" presId="urn:microsoft.com/office/officeart/2005/8/layout/arrow4"/>
    <dgm:cxn modelId="{CD71448D-3D77-304D-AB81-2452EFE5EF08}" type="presParOf" srcId="{CDAA50FC-E7E1-E04F-B8C8-97135DB700AD}" destId="{7F65D6D3-B350-2E41-8E54-46CBA423804A}" srcOrd="0" destOrd="0" presId="urn:microsoft.com/office/officeart/2005/8/layout/arrow4"/>
    <dgm:cxn modelId="{5CD4B18C-2723-1045-8B87-BCAD46FE46F9}" type="presParOf" srcId="{CDAA50FC-E7E1-E04F-B8C8-97135DB700AD}" destId="{77138CCE-4AD2-0B4B-A67D-8569C7C56BED}" srcOrd="1" destOrd="0" presId="urn:microsoft.com/office/officeart/2005/8/layout/arrow4"/>
    <dgm:cxn modelId="{A78F5390-D87B-C34B-8C6C-EDA396CC4113}" type="presParOf" srcId="{CDAA50FC-E7E1-E04F-B8C8-97135DB700AD}" destId="{11F5C8AD-7EF9-8141-982D-BF3634ECFD70}" srcOrd="2" destOrd="0" presId="urn:microsoft.com/office/officeart/2005/8/layout/arrow4"/>
    <dgm:cxn modelId="{BCC2F357-8F71-A946-96EA-B9ED580F3E0B}" type="presParOf" srcId="{CDAA50FC-E7E1-E04F-B8C8-97135DB700AD}" destId="{19C57DDA-8E54-1F47-A48B-B2495070AAD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CAA5-8C4D-4449-ADCB-E1B9F9514348}">
      <dsp:nvSpPr>
        <dsp:cNvPr id="0" name=""/>
        <dsp:cNvSpPr/>
      </dsp:nvSpPr>
      <dsp:spPr>
        <a:xfrm rot="21300000">
          <a:off x="354881" y="1519063"/>
          <a:ext cx="8612036" cy="75345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2AED1-2B21-3740-840C-5F5DEC43CD1B}">
      <dsp:nvSpPr>
        <dsp:cNvPr id="0" name=""/>
        <dsp:cNvSpPr/>
      </dsp:nvSpPr>
      <dsp:spPr>
        <a:xfrm>
          <a:off x="1118616" y="187647"/>
          <a:ext cx="2796540" cy="150117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F5158-9BD4-6E43-B0CD-10907E7054F0}">
      <dsp:nvSpPr>
        <dsp:cNvPr id="0" name=""/>
        <dsp:cNvSpPr/>
      </dsp:nvSpPr>
      <dsp:spPr>
        <a:xfrm>
          <a:off x="4940554" y="0"/>
          <a:ext cx="2982976" cy="1576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FONTI NAZIONALI</a:t>
          </a:r>
        </a:p>
      </dsp:txBody>
      <dsp:txXfrm>
        <a:off x="4940554" y="0"/>
        <a:ext cx="2982976" cy="1576235"/>
      </dsp:txXfrm>
    </dsp:sp>
    <dsp:sp modelId="{385D6CD4-F0BC-C04C-96C5-E3518190BAC6}">
      <dsp:nvSpPr>
        <dsp:cNvPr id="0" name=""/>
        <dsp:cNvSpPr/>
      </dsp:nvSpPr>
      <dsp:spPr>
        <a:xfrm>
          <a:off x="5406643" y="2064118"/>
          <a:ext cx="2796540" cy="1501176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0C2BC-9F2C-4644-932A-1A6D3FB211B9}">
      <dsp:nvSpPr>
        <dsp:cNvPr id="0" name=""/>
        <dsp:cNvSpPr/>
      </dsp:nvSpPr>
      <dsp:spPr>
        <a:xfrm flipH="1">
          <a:off x="1588509" y="2351558"/>
          <a:ext cx="2602497" cy="1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dirty="0"/>
            <a:t>ATTI UE</a:t>
          </a:r>
        </a:p>
      </dsp:txBody>
      <dsp:txXfrm>
        <a:off x="1588509" y="2351558"/>
        <a:ext cx="2602497" cy="1226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5AA9-888D-9C42-AB2E-45110122B682}">
      <dsp:nvSpPr>
        <dsp:cNvPr id="0" name=""/>
        <dsp:cNvSpPr/>
      </dsp:nvSpPr>
      <dsp:spPr>
        <a:xfrm>
          <a:off x="4075484" y="1019"/>
          <a:ext cx="2367736" cy="11838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PRINCIPI FONDAMENTALI UE</a:t>
          </a:r>
        </a:p>
      </dsp:txBody>
      <dsp:txXfrm>
        <a:off x="4110158" y="35693"/>
        <a:ext cx="2298388" cy="1114520"/>
      </dsp:txXfrm>
    </dsp:sp>
    <dsp:sp modelId="{C8FC18FD-2F8C-EF4A-ADD7-6F4554D94E08}">
      <dsp:nvSpPr>
        <dsp:cNvPr id="0" name=""/>
        <dsp:cNvSpPr/>
      </dsp:nvSpPr>
      <dsp:spPr>
        <a:xfrm rot="3600000">
          <a:off x="5620245" y="2077994"/>
          <a:ext cx="1232219" cy="4143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5744551" y="2160865"/>
        <a:ext cx="983607" cy="248611"/>
      </dsp:txXfrm>
    </dsp:sp>
    <dsp:sp modelId="{DD85E912-FEEC-A244-8F6A-96983966B3AB}">
      <dsp:nvSpPr>
        <dsp:cNvPr id="0" name=""/>
        <dsp:cNvSpPr/>
      </dsp:nvSpPr>
      <dsp:spPr>
        <a:xfrm>
          <a:off x="6029490" y="3385455"/>
          <a:ext cx="2367736" cy="1183868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chemeClr val="tx1"/>
              </a:solidFill>
            </a:rPr>
            <a:t>REVISIONE ATTI NORMATIVI</a:t>
          </a:r>
        </a:p>
      </dsp:txBody>
      <dsp:txXfrm>
        <a:off x="6064164" y="3420129"/>
        <a:ext cx="2298388" cy="1114520"/>
      </dsp:txXfrm>
    </dsp:sp>
    <dsp:sp modelId="{379C0185-3814-A34F-837F-3E84E05E6897}">
      <dsp:nvSpPr>
        <dsp:cNvPr id="0" name=""/>
        <dsp:cNvSpPr/>
      </dsp:nvSpPr>
      <dsp:spPr>
        <a:xfrm rot="10800000">
          <a:off x="4643243" y="3770212"/>
          <a:ext cx="1232219" cy="4143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10800000">
        <a:off x="4767549" y="3853083"/>
        <a:ext cx="983607" cy="248611"/>
      </dsp:txXfrm>
    </dsp:sp>
    <dsp:sp modelId="{CA3EAB63-859E-554F-A60B-0D63B921C188}">
      <dsp:nvSpPr>
        <dsp:cNvPr id="0" name=""/>
        <dsp:cNvSpPr/>
      </dsp:nvSpPr>
      <dsp:spPr>
        <a:xfrm>
          <a:off x="2121479" y="3385455"/>
          <a:ext cx="2367736" cy="118386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FORMAZIONE OPERATORI GIURIDICI</a:t>
          </a:r>
        </a:p>
      </dsp:txBody>
      <dsp:txXfrm>
        <a:off x="2156153" y="3420129"/>
        <a:ext cx="2298388" cy="1114520"/>
      </dsp:txXfrm>
    </dsp:sp>
    <dsp:sp modelId="{048AB4C4-F767-EC44-BAE1-8A7AAEFF932D}">
      <dsp:nvSpPr>
        <dsp:cNvPr id="0" name=""/>
        <dsp:cNvSpPr/>
      </dsp:nvSpPr>
      <dsp:spPr>
        <a:xfrm rot="18000000">
          <a:off x="3666240" y="2077994"/>
          <a:ext cx="1232219" cy="4143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3790546" y="2160865"/>
        <a:ext cx="983607" cy="248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5D6D3-B350-2E41-8E54-46CBA423804A}">
      <dsp:nvSpPr>
        <dsp:cNvPr id="0" name=""/>
        <dsp:cNvSpPr/>
      </dsp:nvSpPr>
      <dsp:spPr>
        <a:xfrm>
          <a:off x="572983" y="0"/>
          <a:ext cx="2617216" cy="1962912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38CCE-4AD2-0B4B-A67D-8569C7C56BED}">
      <dsp:nvSpPr>
        <dsp:cNvPr id="0" name=""/>
        <dsp:cNvSpPr/>
      </dsp:nvSpPr>
      <dsp:spPr>
        <a:xfrm>
          <a:off x="3268715" y="0"/>
          <a:ext cx="5888736" cy="19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SVEZIA, AUSTRIA, GERMANIA applicazione efficace dei REG. UE</a:t>
          </a:r>
        </a:p>
      </dsp:txBody>
      <dsp:txXfrm>
        <a:off x="3268715" y="0"/>
        <a:ext cx="5888736" cy="1962912"/>
      </dsp:txXfrm>
    </dsp:sp>
    <dsp:sp modelId="{11F5C8AD-7EF9-8141-982D-BF3634ECFD70}">
      <dsp:nvSpPr>
        <dsp:cNvPr id="0" name=""/>
        <dsp:cNvSpPr/>
      </dsp:nvSpPr>
      <dsp:spPr>
        <a:xfrm>
          <a:off x="1358148" y="2126487"/>
          <a:ext cx="2617216" cy="1962912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7DDA-8E54-1F47-A48B-B2495070AADB}">
      <dsp:nvSpPr>
        <dsp:cNvPr id="0" name=""/>
        <dsp:cNvSpPr/>
      </dsp:nvSpPr>
      <dsp:spPr>
        <a:xfrm>
          <a:off x="4053880" y="2126487"/>
          <a:ext cx="5888736" cy="19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SLOVENIA SPAGNA E ITALIA applicazione scarsa dei REG. UE</a:t>
          </a:r>
        </a:p>
      </dsp:txBody>
      <dsp:txXfrm>
        <a:off x="4053880" y="2126487"/>
        <a:ext cx="5888736" cy="196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8C23-6DEB-1C47-B21D-5A0937412055}" type="datetimeFigureOut">
              <a:rPr lang="it-IT" smtClean="0"/>
              <a:t>30/05/21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83D60-E900-9440-B549-50030530A2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49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6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35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39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8"/>
            <a:ext cx="10515600" cy="83043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516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866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35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06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88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7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80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8A7E-29C3-4E4B-98E7-43EADBA3D151}" type="datetimeFigureOut">
              <a:rPr lang="sl-SI" smtClean="0"/>
              <a:t>30. 05. 21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FFFD-070C-41A1-A9EC-B3B19CC4A0C6}" type="slidenum">
              <a:rPr lang="sl-SI" smtClean="0"/>
              <a:t>‹N›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8" y="185738"/>
            <a:ext cx="4657883" cy="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luIAIL_K0" TargetMode="External"/><Relationship Id="rId2" Type="http://schemas.openxmlformats.org/officeDocument/2006/relationships/hyperlink" Target="https://www.dispes.units.it/it/node/350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youtu.be/xuUivk1oyP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9492"/>
          </a:xfrm>
        </p:spPr>
        <p:txBody>
          <a:bodyPr>
            <a:normAutofit/>
          </a:bodyPr>
          <a:lstStyle/>
          <a:p>
            <a:r>
              <a:rPr lang="it-IT" sz="2800" b="1" dirty="0"/>
              <a:t>Corso Formazione Magistrati 3 giugno 2021</a:t>
            </a:r>
          </a:p>
          <a:p>
            <a:r>
              <a:rPr lang="it-IT" sz="3200" dirty="0"/>
              <a:t>La tutela internazionale del credito dopo la pandemia, progetto </a:t>
            </a:r>
            <a:r>
              <a:rPr lang="it-IT" sz="3200" dirty="0" err="1"/>
              <a:t>EJNita</a:t>
            </a:r>
            <a:r>
              <a:rPr lang="it-IT" sz="3200" dirty="0"/>
              <a:t> - Building </a:t>
            </a:r>
            <a:r>
              <a:rPr lang="it-IT" sz="3200" dirty="0" err="1"/>
              <a:t>Bridges</a:t>
            </a:r>
            <a:endParaRPr lang="it-IT" sz="3200" dirty="0"/>
          </a:p>
          <a:p>
            <a:r>
              <a:rPr lang="it-IT" sz="3200"/>
              <a:t>I parte</a:t>
            </a:r>
            <a:endParaRPr lang="it-IT" sz="3200" dirty="0"/>
          </a:p>
          <a:p>
            <a:r>
              <a:rPr lang="it-IT" sz="3200" dirty="0"/>
              <a:t>Prof. Sara Tonolo</a:t>
            </a:r>
            <a:endParaRPr lang="sl-SI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C321D9-0F28-D943-898D-C7453000AE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42" y="1287463"/>
            <a:ext cx="2798445" cy="2314575"/>
          </a:xfrm>
          <a:prstGeom prst="rect">
            <a:avLst/>
          </a:prstGeom>
        </p:spPr>
      </p:pic>
      <p:pic>
        <p:nvPicPr>
          <p:cNvPr id="5" name="Immagine 4" descr="Logo_UniTs_3righe">
            <a:extLst>
              <a:ext uri="{FF2B5EF4-FFF2-40B4-BE49-F238E27FC236}">
                <a16:creationId xmlns:a16="http://schemas.microsoft.com/office/drawing/2014/main" id="{7A5AB27E-D6E4-BF43-B06E-7E8AFE8C85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18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DELLA COMMISSIONE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just"/>
            <a:r>
              <a:rPr lang="sl-SI" sz="3200" dirty="0"/>
              <a:t>Commissione UE controlla applicazione dei Regolamenti:</a:t>
            </a:r>
          </a:p>
          <a:p>
            <a:pPr lvl="1" algn="just"/>
            <a:r>
              <a:rPr lang="sl-SI" sz="2800" dirty="0"/>
              <a:t>Report European Judicial Training 2017 evidenzia che entro l‘Unione europea le attività di formazione riguardano il diritto internazionale privato e processuale dell‘UE solo per l‘11%</a:t>
            </a:r>
          </a:p>
          <a:p>
            <a:pPr lvl="1" algn="just"/>
            <a:r>
              <a:rPr lang="sl-SI" sz="2800" dirty="0"/>
              <a:t>E attività di formazione linguistica riguardano solo il 3,1% delle attività di formazione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1D2FD3CC-5903-544E-925E-252CCC55FE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9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DELLA COMMISSIONE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just"/>
            <a:r>
              <a:rPr lang="sl-SI" sz="3200" dirty="0"/>
              <a:t>Commissione UE controlla Reg. 1896/2006:</a:t>
            </a:r>
          </a:p>
          <a:p>
            <a:pPr lvl="1" algn="just"/>
            <a:r>
              <a:rPr lang="sl-SI" sz="2800" dirty="0"/>
              <a:t>Sinergia con operatori e con enti di ricerca</a:t>
            </a:r>
          </a:p>
          <a:p>
            <a:pPr lvl="1" algn="just"/>
            <a:r>
              <a:rPr lang="sl-SI" sz="2800" dirty="0"/>
              <a:t>Valutazione del Reg. 1896/2006 nella Relazione del 16.10.2015: </a:t>
            </a:r>
          </a:p>
          <a:p>
            <a:pPr lvl="2" algn="just"/>
            <a:r>
              <a:rPr lang="sl-SI" sz="2400" dirty="0"/>
              <a:t>Indagine Eurobarometro con 26.690 cittadini UE (giugno 2010)</a:t>
            </a:r>
          </a:p>
          <a:p>
            <a:pPr lvl="2" algn="just"/>
            <a:r>
              <a:rPr lang="sl-SI" sz="2400" dirty="0"/>
              <a:t>Progetto Simplification of debt collection in EU- Univ. Maribor con 14 Stati membri: 2 relazioni di esperti e 14 relazioni nazionali</a:t>
            </a:r>
          </a:p>
          <a:p>
            <a:pPr lvl="2" algn="just"/>
            <a:r>
              <a:rPr lang="sl-SI" sz="2400" dirty="0"/>
              <a:t>Questionario inviato agli Stati membri nel 2013 per evidenziare criticità e punti di forza</a:t>
            </a:r>
          </a:p>
          <a:p>
            <a:pPr lvl="2" algn="just"/>
            <a:r>
              <a:rPr lang="sl-SI" sz="2400" dirty="0"/>
              <a:t>Relazione 2016 – lancio nuovo programma JUST 2018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039340C5-E214-AB4F-AD2D-A02C3D2E17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159026"/>
            <a:ext cx="2974804" cy="10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DELLA COMMISSIONE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just"/>
            <a:r>
              <a:rPr lang="sl-SI" sz="3200" dirty="0"/>
              <a:t>Commissione UE controlla Reg. 1896/2006:</a:t>
            </a:r>
          </a:p>
          <a:p>
            <a:pPr lvl="1" algn="just"/>
            <a:r>
              <a:rPr lang="sl-SI" sz="2800" dirty="0"/>
              <a:t>Intervento Rete Giudiziaria Europea in materia civile e commerciale del 29-30.5.2013 in cui si è discusso a livello tecnico dei procedimenti europei (documenti di lavoro della Commissione e pronunce CGUE).</a:t>
            </a:r>
            <a:endParaRPr lang="sl-SI" sz="2400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595071B4-E74A-3B47-B201-CDB4C7994B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PROCEDIMENTO DI INGIUNZIONE EUROPEA- EOPP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PUNTI DEBOLI:</a:t>
            </a:r>
          </a:p>
          <a:p>
            <a:pPr lvl="1" algn="just"/>
            <a:r>
              <a:rPr lang="sl-SI" dirty="0"/>
              <a:t>SCARSA CONOSCENZA DEL PROCEDIMENTO</a:t>
            </a:r>
          </a:p>
          <a:p>
            <a:pPr lvl="1" algn="just"/>
            <a:r>
              <a:rPr lang="sl-SI" dirty="0"/>
              <a:t>CALCOLO DELLA DETERMINAZIONE DEGLI INTERESSI per difformità delle discipline nazionali – fino alla data di esecuzione dell‘ingiunzione</a:t>
            </a:r>
          </a:p>
          <a:p>
            <a:pPr lvl="1" algn="just"/>
            <a:r>
              <a:rPr lang="sl-SI" dirty="0"/>
              <a:t>RISPETTO DEI TEMPI DI EMISSIONE DELL‘ORDINANZA DI INGIUNZIONE- celerità delle procedure</a:t>
            </a:r>
          </a:p>
          <a:p>
            <a:pPr lvl="1" algn="just"/>
            <a:r>
              <a:rPr lang="sl-SI" dirty="0"/>
              <a:t>SPESE DI GIUDIZIO e difformità nazionali</a:t>
            </a:r>
          </a:p>
          <a:p>
            <a:pPr lvl="1" algn="just"/>
            <a:r>
              <a:rPr lang="sl-SI" dirty="0"/>
              <a:t>CRITICITA‘ DEL RIESAME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CD181DB9-8C3A-104B-AF25-B9E53AFD8C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8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31843"/>
            <a:ext cx="10515600" cy="755373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AZIONI DELLA COMMISSIONE EUROPEA E FINANZIAMENTO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703443"/>
            <a:ext cx="10515600" cy="3473520"/>
          </a:xfrm>
        </p:spPr>
        <p:txBody>
          <a:bodyPr>
            <a:normAutofit/>
          </a:bodyPr>
          <a:lstStyle/>
          <a:p>
            <a:r>
              <a:rPr lang="sl-SI" sz="3200" dirty="0"/>
              <a:t>Programma JUST 2018 – FINANZIAMENTO DI ATTIVITA‘ PRATICHE - PROFESSIONALI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4AE2033F-882E-D549-8C8C-15CA729E36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5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8"/>
            <a:ext cx="10515600" cy="710126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606580"/>
          </a:xfrm>
        </p:spPr>
        <p:txBody>
          <a:bodyPr/>
          <a:lstStyle/>
          <a:p>
            <a:r>
              <a:rPr lang="sl-SI" dirty="0"/>
              <a:t>Scarsa utilizzazione dei due regolamenti Decreto ingiuntivo europeo e Controversie di modesta entità in alcuni Paesi europei e più frequente utilizzazione in altri....</a:t>
            </a:r>
          </a:p>
          <a:p>
            <a:endParaRPr lang="sl-SI" dirty="0"/>
          </a:p>
          <a:p>
            <a:r>
              <a:rPr lang="it-IT" b="1" dirty="0"/>
              <a:t>consentire un recupero rapido, agevolato ed economico di somme derivanti da debiti che sono certe, definite nell'importo, dovute e non contestate dal convenuto</a:t>
            </a:r>
            <a:endParaRPr lang="sl-SI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57CD19B1-7E8D-BE47-B42D-5F90F759E8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6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606580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....NECESSITA‘ DI FORMAZIONE...TRAIN...PER APPLICARE ...TO ENFORCE...QUESTI ATTI....</a:t>
            </a:r>
          </a:p>
          <a:p>
            <a:endParaRPr lang="sl-SI" dirty="0"/>
          </a:p>
          <a:p>
            <a:r>
              <a:rPr lang="sl-SI" dirty="0"/>
              <a:t>NECESSITA‘ DI DIALOGO CON OPERATORI GIURIDICI </a:t>
            </a:r>
          </a:p>
          <a:p>
            <a:r>
              <a:rPr lang="sl-SI" dirty="0"/>
              <a:t>NECESSITA‘ DI INCLUDERE PROBLEMATICHE LINGUISTICHE NELLA FORMAZIONE</a:t>
            </a:r>
          </a:p>
          <a:p>
            <a:endParaRPr lang="sl-SI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920A7254-93D8-4F49-B1A0-0E78578B3C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0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7078" y="1868557"/>
            <a:ext cx="10876722" cy="4308406"/>
          </a:xfrm>
        </p:spPr>
        <p:txBody>
          <a:bodyPr/>
          <a:lstStyle/>
          <a:p>
            <a:r>
              <a:rPr lang="sl-SI" dirty="0"/>
              <a:t>Precedenti ricerche del Lead Partner – Università di Maribor- Facoltà di Giurisprudenza (foto kick off meeting ottobre 2019)</a:t>
            </a:r>
          </a:p>
          <a:p>
            <a:r>
              <a:rPr lang="sl-SI" dirty="0"/>
              <a:t>Progetto </a:t>
            </a:r>
            <a:r>
              <a:rPr lang="sl-SI" b="1" i="1" dirty="0"/>
              <a:t>Simplification of the debt collection in the EU</a:t>
            </a:r>
          </a:p>
          <a:p>
            <a:r>
              <a:rPr lang="sl-SI" dirty="0"/>
              <a:t>Prof. Tjasa Ivanc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0903E4A-C761-9240-89DD-3B24BDD1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12" y="2452377"/>
            <a:ext cx="2382488" cy="356792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FADFFF5-95E6-8142-BDFD-7514A5C2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50" y="3465993"/>
            <a:ext cx="4409109" cy="2944193"/>
          </a:xfrm>
          <a:prstGeom prst="rect">
            <a:avLst/>
          </a:prstGeom>
        </p:spPr>
      </p:pic>
      <p:pic>
        <p:nvPicPr>
          <p:cNvPr id="6" name="Immagine 5" descr="Logo_UniTs_3righe">
            <a:extLst>
              <a:ext uri="{FF2B5EF4-FFF2-40B4-BE49-F238E27FC236}">
                <a16:creationId xmlns:a16="http://schemas.microsoft.com/office/drawing/2014/main" id="{D279587D-FF6C-C14A-A41F-85868AB0E3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dirty="0"/>
              <a:t>GRUPPO DI RICERCA- CONSORTIUM TRAIN2EN4CE:</a:t>
            </a:r>
          </a:p>
          <a:p>
            <a:pPr lvl="1"/>
            <a:r>
              <a:rPr lang="it-IT" sz="2800" dirty="0"/>
              <a:t>Università di Maribor (Slovenia) LP</a:t>
            </a:r>
          </a:p>
          <a:p>
            <a:pPr lvl="1"/>
            <a:r>
              <a:rPr lang="it-IT" sz="2800" dirty="0"/>
              <a:t>Università di Trieste (Italia)</a:t>
            </a:r>
          </a:p>
          <a:p>
            <a:pPr lvl="1"/>
            <a:r>
              <a:rPr lang="it-IT" sz="2800" dirty="0"/>
              <a:t>Università di Uppsala (Svezia)</a:t>
            </a:r>
          </a:p>
          <a:p>
            <a:pPr lvl="1"/>
            <a:r>
              <a:rPr lang="it-IT" sz="2800" dirty="0"/>
              <a:t>Università di Graz (Austria)</a:t>
            </a:r>
          </a:p>
          <a:p>
            <a:pPr lvl="1"/>
            <a:r>
              <a:rPr lang="it-IT" sz="2800" dirty="0"/>
              <a:t>Università di Rijeka (Croazia)</a:t>
            </a:r>
          </a:p>
          <a:p>
            <a:pPr lvl="1"/>
            <a:r>
              <a:rPr lang="it-IT" sz="2800" dirty="0"/>
              <a:t>Università di Hannover (Germania)</a:t>
            </a:r>
          </a:p>
          <a:p>
            <a:pPr lvl="1"/>
            <a:r>
              <a:rPr lang="it-IT" sz="2800" dirty="0"/>
              <a:t>Università La </a:t>
            </a:r>
            <a:r>
              <a:rPr lang="it-IT" sz="2800" dirty="0" err="1"/>
              <a:t>Coruna</a:t>
            </a:r>
            <a:r>
              <a:rPr lang="it-IT" sz="2800" dirty="0"/>
              <a:t> (Spagna)</a:t>
            </a:r>
          </a:p>
          <a:p>
            <a:pPr lvl="1"/>
            <a:r>
              <a:rPr lang="it-IT" sz="2800" dirty="0"/>
              <a:t>Università di Tirana (Albania)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8F19C52-5105-8540-B49D-A15A6229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38" y="2345635"/>
            <a:ext cx="5982814" cy="4004497"/>
          </a:xfrm>
          <a:prstGeom prst="rect">
            <a:avLst/>
          </a:prstGeom>
        </p:spPr>
      </p:pic>
      <p:pic>
        <p:nvPicPr>
          <p:cNvPr id="5" name="Immagine 4" descr="Logo_UniTs_3righe">
            <a:extLst>
              <a:ext uri="{FF2B5EF4-FFF2-40B4-BE49-F238E27FC236}">
                <a16:creationId xmlns:a16="http://schemas.microsoft.com/office/drawing/2014/main" id="{88C150D1-8EA9-8C4A-B02C-C58A36313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6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dirty="0"/>
              <a:t>GRUPPO DI RICERCA- UNIVERSITA’ DI TRIESTE</a:t>
            </a:r>
          </a:p>
          <a:p>
            <a:pPr lvl="1"/>
            <a:r>
              <a:rPr lang="it-IT" sz="2800" dirty="0"/>
              <a:t>Prof. Sara Tonolo</a:t>
            </a:r>
          </a:p>
          <a:p>
            <a:pPr lvl="1"/>
            <a:r>
              <a:rPr lang="it-IT" sz="2800" dirty="0"/>
              <a:t>Prof. Francesca Fiorentini</a:t>
            </a:r>
          </a:p>
          <a:p>
            <a:pPr lvl="1"/>
            <a:r>
              <a:rPr lang="it-IT" sz="2800" dirty="0"/>
              <a:t>Prof. Marta Infantino</a:t>
            </a:r>
          </a:p>
          <a:p>
            <a:pPr lvl="1"/>
            <a:r>
              <a:rPr lang="it-IT" sz="2800" dirty="0"/>
              <a:t>Prof. Alessandra </a:t>
            </a:r>
            <a:r>
              <a:rPr lang="it-IT" sz="2800" dirty="0" err="1"/>
              <a:t>Frassinetti</a:t>
            </a:r>
            <a:endParaRPr lang="it-IT" sz="2800" dirty="0"/>
          </a:p>
          <a:p>
            <a:pPr lvl="1"/>
            <a:r>
              <a:rPr lang="it-IT" sz="2800" dirty="0"/>
              <a:t>Prof. Domenico De Stefano</a:t>
            </a:r>
          </a:p>
          <a:p>
            <a:pPr lvl="1"/>
            <a:r>
              <a:rPr lang="it-IT" sz="2800" dirty="0"/>
              <a:t>Prof.  Giuseppe Pascale</a:t>
            </a:r>
          </a:p>
          <a:p>
            <a:pPr lvl="1"/>
            <a:r>
              <a:rPr lang="it-IT" sz="2800" dirty="0"/>
              <a:t>Dott. Rossana Rosario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8F19C52-5105-8540-B49D-A15A6229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38" y="2345635"/>
            <a:ext cx="5982814" cy="4004497"/>
          </a:xfrm>
          <a:prstGeom prst="rect">
            <a:avLst/>
          </a:prstGeom>
        </p:spPr>
      </p:pic>
      <p:pic>
        <p:nvPicPr>
          <p:cNvPr id="5" name="Immagine 4" descr="Logo_UniTs_3righe">
            <a:extLst>
              <a:ext uri="{FF2B5EF4-FFF2-40B4-BE49-F238E27FC236}">
                <a16:creationId xmlns:a16="http://schemas.microsoft.com/office/drawing/2014/main" id="{E13A2090-120E-7946-9D05-E101357809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9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COMUNITARIZZAZIONE DEL DIRITTO INTERNAZIONALE PRIVATO E PROCESSUALE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4112C4B-6E55-E445-A831-B111E43B3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69445"/>
              </p:ext>
            </p:extLst>
          </p:nvPr>
        </p:nvGraphicFramePr>
        <p:xfrm>
          <a:off x="838200" y="2385391"/>
          <a:ext cx="9321800" cy="375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Logo_UniTs_3righe">
            <a:extLst>
              <a:ext uri="{FF2B5EF4-FFF2-40B4-BE49-F238E27FC236}">
                <a16:creationId xmlns:a16="http://schemas.microsoft.com/office/drawing/2014/main" id="{B469C544-7CCE-0E4C-9431-968ADE6A50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664909" cy="75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METODO DI TRAIN2EN4CE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5CB11B86-39E1-3541-8A07-1251F91EF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127069"/>
              </p:ext>
            </p:extLst>
          </p:nvPr>
        </p:nvGraphicFramePr>
        <p:xfrm>
          <a:off x="838200" y="2087563"/>
          <a:ext cx="105156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A2082F75-D517-464F-8B5D-DC61C12CD57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sz="3600" dirty="0"/>
              <a:t>DIALOGO TRA OPERATORI DI PAESI DIVERSI PER APPRENDIMENTO DI BUONE PRATICHE:</a:t>
            </a:r>
          </a:p>
          <a:p>
            <a:pPr lvl="1"/>
            <a:r>
              <a:rPr lang="it-IT" sz="3600" dirty="0"/>
              <a:t>Slovenia – Spagna</a:t>
            </a:r>
          </a:p>
          <a:p>
            <a:pPr lvl="1"/>
            <a:r>
              <a:rPr lang="it-IT" sz="3600" b="1" dirty="0"/>
              <a:t>Italia – Svezia</a:t>
            </a:r>
          </a:p>
          <a:p>
            <a:pPr lvl="1"/>
            <a:r>
              <a:rPr lang="it-IT" sz="3600" dirty="0"/>
              <a:t>Austria - Croazia</a:t>
            </a:r>
          </a:p>
          <a:p>
            <a:pPr lvl="1"/>
            <a:r>
              <a:rPr lang="it-IT" sz="3600" dirty="0"/>
              <a:t>Germania - Albania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CF760303-9A17-D64C-9FB0-A3A089F531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9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dirty="0"/>
              <a:t>FORMAZIONE E DIALOGO CON OPERATORI INTERNI (Avvocati/Magistrati)</a:t>
            </a:r>
          </a:p>
          <a:p>
            <a:endParaRPr lang="it-IT" dirty="0"/>
          </a:p>
          <a:p>
            <a:r>
              <a:rPr lang="it-IT" dirty="0"/>
              <a:t>FORMAZIONE GRATUITA INTERATTIVA E PRATICA</a:t>
            </a:r>
          </a:p>
          <a:p>
            <a:endParaRPr lang="it-IT" dirty="0"/>
          </a:p>
          <a:p>
            <a:r>
              <a:rPr lang="it-IT" dirty="0"/>
              <a:t>FORMAZIONE MULTILINGUISTICA</a:t>
            </a:r>
          </a:p>
          <a:p>
            <a:endParaRPr lang="it-IT" dirty="0"/>
          </a:p>
          <a:p>
            <a:r>
              <a:rPr lang="it-IT" dirty="0"/>
              <a:t>PUBBLICAZIONE E CONOSCIBILITA’ DEL MATERIALE DI STUDIO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AF0570CF-6E9C-0744-999C-B30A239442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4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dirty="0"/>
              <a:t>SEMINARIO – UNIVERSITA’ DI TRIESTE – UNIVERSITA’ UPPSALA+ operatori giuridici</a:t>
            </a:r>
          </a:p>
          <a:p>
            <a:endParaRPr lang="it-IT" dirty="0"/>
          </a:p>
          <a:p>
            <a:r>
              <a:rPr lang="it-IT" dirty="0"/>
              <a:t>SEMINARIO – UNIVERSITA’ DI UPPSALA – UNIVERSITA’ </a:t>
            </a:r>
            <a:r>
              <a:rPr lang="it-IT" dirty="0" err="1"/>
              <a:t>TRIESTE+operatori</a:t>
            </a:r>
            <a:r>
              <a:rPr lang="it-IT" dirty="0"/>
              <a:t> giuridici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708DF7E4-35EE-7A4F-A81D-5245E6507C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6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sz="3200" dirty="0"/>
              <a:t>I EVENTO DECRETO INGIUNTIVO EUROPEO – 4 dicembre 2020</a:t>
            </a:r>
          </a:p>
          <a:p>
            <a:endParaRPr lang="it-IT" sz="3200" dirty="0"/>
          </a:p>
          <a:p>
            <a:r>
              <a:rPr lang="it-IT" sz="3200" dirty="0"/>
              <a:t>II EVENTO CONTROVERSIE MODESTA ENTITA’ – 26 febbraio 2021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(RISULTATI DISCUSSI A UN MEETING INTERMEDIO AD HANNOVER 19 maggio 2021 e finale a MARIBOR – marzo 2022)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9056A030-0842-C04F-8693-1FD93D0F23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670" y="860257"/>
            <a:ext cx="10320130" cy="65049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TRAIN2EN4CE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D5508177-E4E9-D04A-97A1-91462C33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510748"/>
            <a:ext cx="11549270" cy="5049078"/>
          </a:xfrm>
        </p:spPr>
        <p:txBody>
          <a:bodyPr/>
          <a:lstStyle/>
          <a:p>
            <a:r>
              <a:rPr lang="it-IT" dirty="0"/>
              <a:t>REGISTRAZIONI incontri formativi e invio materiale condiviso</a:t>
            </a:r>
          </a:p>
          <a:p>
            <a:r>
              <a:rPr lang="it-IT" dirty="0">
                <a:hlinkClick r:id="rId2"/>
              </a:rPr>
              <a:t>https://www.dispes.units.it/it/node/35097</a:t>
            </a:r>
            <a:endParaRPr lang="it-IT" dirty="0"/>
          </a:p>
          <a:p>
            <a:r>
              <a:rPr lang="it-IT" dirty="0">
                <a:hlinkClick r:id="rId3"/>
              </a:rPr>
              <a:t>https://youtu.be/yPluIAIL_K0</a:t>
            </a:r>
            <a:endParaRPr lang="it-IT" dirty="0"/>
          </a:p>
          <a:p>
            <a:r>
              <a:rPr lang="it-IT" dirty="0">
                <a:hlinkClick r:id="rId4"/>
              </a:rPr>
              <a:t>https://youtu.be</a:t>
            </a:r>
            <a:r>
              <a:rPr lang="it-IT">
                <a:hlinkClick r:id="rId4"/>
              </a:rPr>
              <a:t>/xuUivk1oyPo</a:t>
            </a:r>
            <a:endParaRPr lang="it-IT" dirty="0"/>
          </a:p>
          <a:p>
            <a:endParaRPr lang="it-IT" dirty="0"/>
          </a:p>
          <a:p>
            <a:r>
              <a:rPr lang="it-IT" dirty="0"/>
              <a:t>CASEBOOK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7652CC67-F502-644A-BEC2-19F19B64076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4" y="254832"/>
            <a:ext cx="2817000" cy="90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1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/>
              <a:t>TRAIN2EN4CE</a:t>
            </a:r>
            <a:endParaRPr lang="sl-SI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1C37B-D718-6B44-B072-FDE599004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b="1" i="1" dirty="0"/>
              <a:t>Grazie per l’attenzione......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18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93304"/>
            <a:ext cx="10515600" cy="99391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COMUNITARIZZAZIONE DEL DIRITTO INTERNAZIONALE PRIVATO E PROCESSUALE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87216"/>
            <a:ext cx="10515600" cy="4472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l-SI" sz="3200" dirty="0"/>
              <a:t>Giurisdizione in base a criteri posti dai Regolamenti UE in materia civile e commerciale (Reg.BIbis – n.1215/2012- da Reg. 44/2001-da Conv. Bruxelles 1968)+ in materia familiare (Reg. BruxellesIIbis- Reg. 1111/2019)</a:t>
            </a:r>
          </a:p>
          <a:p>
            <a:pPr algn="just"/>
            <a:r>
              <a:rPr lang="sl-SI" sz="3200" dirty="0"/>
              <a:t>Circolazione rapida delle decisioni – abolizione dell‘exequatur</a:t>
            </a:r>
          </a:p>
          <a:p>
            <a:pPr algn="just"/>
            <a:r>
              <a:rPr lang="sl-SI" sz="3200" dirty="0"/>
              <a:t>Individuazione uniforme della legge applicabile (per obbl contrattuali Reg. Roma I 593/2008 - da Conv. Roma 1980- Reg. Roma II 864/2007per obbl. Extracontrattuali- Reg. Roma III 1259/2010 per legge applicabile a separaz e divorzio)</a:t>
            </a:r>
          </a:p>
          <a:p>
            <a:pPr algn="just"/>
            <a:r>
              <a:rPr lang="sl-SI" sz="3200" dirty="0"/>
              <a:t>Sistema di giustizia civile europeo per migliorare diritti dei cittadini europei e corrispondere a esigenze funzionali al commercio internazionale e allo sviluppo economico</a:t>
            </a:r>
          </a:p>
          <a:p>
            <a:pPr lvl="1"/>
            <a:endParaRPr lang="sl-SI" sz="1600" dirty="0"/>
          </a:p>
          <a:p>
            <a:endParaRPr lang="sl-SI" sz="3200" dirty="0"/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4B522588-9CB8-5049-B3B4-B19A618015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139148"/>
            <a:ext cx="2941982" cy="95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4289"/>
            <a:ext cx="10515600" cy="122110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COMUNITARIZZAZIONE DEL DIRITTO INTERNAZIONALE PRIVATO E PROCESSUALE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r>
              <a:rPr lang="sl-SI" sz="3200" b="1" dirty="0"/>
              <a:t>Decreto ingiuntivo europeo (EOPP – European Order of Payment Procedure)n. 1896/2006</a:t>
            </a:r>
          </a:p>
          <a:p>
            <a:r>
              <a:rPr lang="sl-SI" sz="3200" dirty="0"/>
              <a:t>Procedimento per le controversie di modesta entità (ESCP - European Small Claims Procedure) n. 861/2007</a:t>
            </a:r>
          </a:p>
          <a:p>
            <a:endParaRPr lang="sl-SI" sz="3200" dirty="0"/>
          </a:p>
          <a:p>
            <a:r>
              <a:rPr lang="sl-SI" sz="3200" dirty="0"/>
              <a:t>TRAIN2EN4CE- PERCHE‘? 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5F2EA3CC-D7CA-B849-95ED-930D0CB2D8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218660"/>
            <a:ext cx="2974804" cy="94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4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113" y="874642"/>
            <a:ext cx="9902686" cy="993915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COMUNITARIZZAZIONE DEL DIRITTO INTERNAZIONALE PRIVATO E PROCESSUALE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C66A0AD6-74A1-6540-A155-ED09F27C3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7005"/>
              </p:ext>
            </p:extLst>
          </p:nvPr>
        </p:nvGraphicFramePr>
        <p:xfrm>
          <a:off x="496957" y="1868557"/>
          <a:ext cx="10518706" cy="457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B36B9A46-D041-8040-ADEB-33E3E9CD746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178904"/>
            <a:ext cx="3200400" cy="695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99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33670"/>
            <a:ext cx="10515600" cy="105354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DECRETO INGIUNTIVO EUROPEO- INGIUNZIONE DI PAGAMENTO EUROPEA- EOPP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r>
              <a:rPr lang="sl-SI" sz="3200" dirty="0"/>
              <a:t>Decreto ingiuntivo europeo (EOPP – European Order of Payment Procedure)n. 1896/2006 e modifiche:</a:t>
            </a:r>
          </a:p>
          <a:p>
            <a:r>
              <a:rPr lang="sl-SI" sz="3200" dirty="0"/>
              <a:t>Regolamento 4.10.2012,n. 963/2012</a:t>
            </a:r>
          </a:p>
          <a:p>
            <a:r>
              <a:rPr lang="sl-SI" sz="3200" dirty="0"/>
              <a:t>Regolamento 13.5.2013, n. 517/2013</a:t>
            </a:r>
          </a:p>
          <a:p>
            <a:r>
              <a:rPr lang="sl-SI" sz="3200" dirty="0"/>
              <a:t>Regolamento 16.12.2015 n. 2421/2015</a:t>
            </a:r>
          </a:p>
          <a:p>
            <a:r>
              <a:rPr lang="sl-SI" sz="3200" dirty="0"/>
              <a:t>Regolamento 19.6.2017 n. 1260/2017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568A6481-A371-DF49-94FD-C104208D79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139148"/>
            <a:ext cx="3153709" cy="721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DELLA COMMISSIONE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/>
          </a:bodyPr>
          <a:lstStyle/>
          <a:p>
            <a:pPr algn="just"/>
            <a:r>
              <a:rPr lang="sl-SI" sz="3200" dirty="0"/>
              <a:t>Commissione UE controlla applicazione dei Regolamenti:</a:t>
            </a:r>
          </a:p>
          <a:p>
            <a:pPr lvl="1" algn="just"/>
            <a:r>
              <a:rPr lang="sl-SI" sz="2800" b="1" u="sng" dirty="0"/>
              <a:t>Report 16.10.2015 (495) afferma che Regolamento sul decreto ingiuntivo europeo è poco conosciuto e quindi dovrebbe essere maggiormente studiato</a:t>
            </a:r>
          </a:p>
          <a:p>
            <a:pPr lvl="1" algn="just"/>
            <a:r>
              <a:rPr lang="sl-SI" sz="2800" dirty="0"/>
              <a:t>Report 2013 (795) su controversie di modesta entità evidenzia profonde disparità tra gli Stati membri sull‘applicazione di questo Regolamento: complicati modelli sui quali occorre formazione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3C3611D9-E76A-724A-A690-8E445FFF45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3" y="254832"/>
            <a:ext cx="2863691" cy="957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 PARLAMENTO EUROPEO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861" y="2087216"/>
            <a:ext cx="10677939" cy="4089747"/>
          </a:xfrm>
        </p:spPr>
        <p:txBody>
          <a:bodyPr>
            <a:normAutofit/>
          </a:bodyPr>
          <a:lstStyle/>
          <a:p>
            <a:pPr algn="just"/>
            <a:r>
              <a:rPr lang="sl-SI" sz="3200" u="sng" dirty="0"/>
              <a:t>Risoluzione del Parlamento europeo del 1 dicembre 2016 </a:t>
            </a:r>
            <a:r>
              <a:rPr lang="sl-SI" sz="3200" dirty="0"/>
              <a:t>sull‘applicazione del procedimento europeo di ingiunzione di pagamento:</a:t>
            </a:r>
          </a:p>
          <a:p>
            <a:pPr lvl="1" algn="just"/>
            <a:r>
              <a:rPr lang="sl-SI" dirty="0"/>
              <a:t>Valuta la relazione della Commissione sulla attuazione del regolamento 1896/2006 secondo l‘art. 32 del regolamento;</a:t>
            </a:r>
          </a:p>
          <a:p>
            <a:pPr lvl="1" algn="just"/>
            <a:r>
              <a:rPr lang="sl-SI" dirty="0"/>
              <a:t>Valuta la mancanza di una valutazione di impatto estesa per ciascuno Stato membro nella relazione della Commissione (art. 32 reg. 1896/2006); mancanza di dati aggiornati sull‘attuazione del Regolamento entro gli Stati membri;</a:t>
            </a:r>
          </a:p>
          <a:p>
            <a:pPr lvl="1" algn="just"/>
            <a:r>
              <a:rPr lang="sl-SI" dirty="0"/>
              <a:t>Sottolinea che è necessario che gli Stati membri forniscano alla Commissione dati aggiornati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FFADDC0A-9C0C-2D4D-A912-653B96BB36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218661"/>
            <a:ext cx="3034439" cy="94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3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60257"/>
            <a:ext cx="10515600" cy="122695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AZIONE DEL PARLAMENTO EUROPEO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861" y="2087216"/>
            <a:ext cx="10677939" cy="4089747"/>
          </a:xfrm>
        </p:spPr>
        <p:txBody>
          <a:bodyPr>
            <a:normAutofit/>
          </a:bodyPr>
          <a:lstStyle/>
          <a:p>
            <a:pPr algn="just"/>
            <a:r>
              <a:rPr lang="sl-SI" sz="3200" dirty="0"/>
              <a:t>Risoluzione del Parlamento europeo del 1 dicembre 2016 sull‘applicazione del procedimento europeo di ingiunzione di pagamento:</a:t>
            </a:r>
          </a:p>
          <a:p>
            <a:pPr lvl="1" algn="just"/>
            <a:r>
              <a:rPr lang="sl-SI" dirty="0"/>
              <a:t>Incoraggia gli Stati membri ad accettare domande in lingue straniere ove possibile tenendo in considerazione che gli obblighi di traduzione hanno un impatto negativo sui tempi e i costi del procedimento</a:t>
            </a:r>
          </a:p>
          <a:p>
            <a:pPr lvl="1" algn="just"/>
            <a:r>
              <a:rPr lang="sl-SI" dirty="0"/>
              <a:t>Invita la Commissione ad adottare moduli standard aggiornati</a:t>
            </a:r>
          </a:p>
        </p:txBody>
      </p:sp>
      <p:pic>
        <p:nvPicPr>
          <p:cNvPr id="4" name="Immagine 3" descr="Logo_UniTs_3righe">
            <a:extLst>
              <a:ext uri="{FF2B5EF4-FFF2-40B4-BE49-F238E27FC236}">
                <a16:creationId xmlns:a16="http://schemas.microsoft.com/office/drawing/2014/main" id="{B1E81135-2585-2B4E-A5EF-46C8A72459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178904"/>
            <a:ext cx="2875413" cy="985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9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5BCCAA37130544B2A618CD81D2F6C1" ma:contentTypeVersion="0" ma:contentTypeDescription="Creare un nuovo documento." ma:contentTypeScope="" ma:versionID="0900346eaefc8e1bc785e7b3885641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ea9b2fbf922795d328deade55af8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44C414-D100-4AE3-8EAA-BE03E88C8C9A}"/>
</file>

<file path=customXml/itemProps2.xml><?xml version="1.0" encoding="utf-8"?>
<ds:datastoreItem xmlns:ds="http://schemas.openxmlformats.org/officeDocument/2006/customXml" ds:itemID="{7C67D8EF-FF33-4F43-9ACA-DB04C9B8AEC0}"/>
</file>

<file path=customXml/itemProps3.xml><?xml version="1.0" encoding="utf-8"?>
<ds:datastoreItem xmlns:ds="http://schemas.openxmlformats.org/officeDocument/2006/customXml" ds:itemID="{AFC142D6-7609-49B8-9267-C836FB84875C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1135</Words>
  <Application>Microsoft Macintosh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Officeova tema</vt:lpstr>
      <vt:lpstr> </vt:lpstr>
      <vt:lpstr>COMUNITARIZZAZIONE DEL DIRITTO INTERNAZIONALE PRIVATO E PROCESSUALE</vt:lpstr>
      <vt:lpstr>COMUNITARIZZAZIONE DEL DIRITTO INTERNAZIONALE PRIVATO E PROCESSUALE</vt:lpstr>
      <vt:lpstr>COMUNITARIZZAZIONE DEL DIRITTO INTERNAZIONALE PRIVATO E PROCESSUALE</vt:lpstr>
      <vt:lpstr>COMUNITARIZZAZIONE DEL DIRITTO INTERNAZIONALE PRIVATO E PROCESSUALE</vt:lpstr>
      <vt:lpstr>DECRETO INGIUNTIVO EUROPEO- INGIUNZIONE DI PAGAMENTO EUROPEA- EOPP</vt:lpstr>
      <vt:lpstr>AZIONE DELLA COMMISSIONE</vt:lpstr>
      <vt:lpstr>AZIONE DEL PARLAMENTO EUROPEO</vt:lpstr>
      <vt:lpstr>AZIONE DEL PARLAMENTO EUROPEO</vt:lpstr>
      <vt:lpstr>AZIONE DELLA COMMISSIONE</vt:lpstr>
      <vt:lpstr>AZIONE DELLA COMMISSIONE</vt:lpstr>
      <vt:lpstr>AZIONE DELLA COMMISSIONE</vt:lpstr>
      <vt:lpstr>PROCEDIMENTO DI INGIUNZIONE EUROPEA- EOPP</vt:lpstr>
      <vt:lpstr>AZIONI DELLA COMMISSIONE EUROPEA E FINANZIAMENTO</vt:lpstr>
      <vt:lpstr>TRAIN2EN4CE</vt:lpstr>
      <vt:lpstr>TRAIN2EN4CE</vt:lpstr>
      <vt:lpstr>TRAIN2EN4CE</vt:lpstr>
      <vt:lpstr>TRAIN2EN4CE</vt:lpstr>
      <vt:lpstr>TRAIN2EN4CE</vt:lpstr>
      <vt:lpstr>METODO DI TRAIN2EN4CE</vt:lpstr>
      <vt:lpstr>TRAIN2EN4CE</vt:lpstr>
      <vt:lpstr>TRAIN2EN4CE</vt:lpstr>
      <vt:lpstr>TRAIN2EN4CE</vt:lpstr>
      <vt:lpstr>TRAIN2EN4CE</vt:lpstr>
      <vt:lpstr>TRAIN2EN4CE</vt:lpstr>
      <vt:lpstr>TRAIN2EN4CE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Kristjan</dc:creator>
  <cp:lastModifiedBy>Microsoft Office User</cp:lastModifiedBy>
  <cp:revision>31</cp:revision>
  <dcterms:created xsi:type="dcterms:W3CDTF">2020-09-15T15:27:08Z</dcterms:created>
  <dcterms:modified xsi:type="dcterms:W3CDTF">2021-05-30T16:05:47Z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0x010100755BCCAA37130544B2A618CD81D2F6C1</vt:lpwstr>
  </property>
</Properties>
</file>