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3.xml" ContentType="application/vnd.openxmlformats-officedocument.drawingml.chartshapes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6" r:id="rId2"/>
    <p:sldId id="296" r:id="rId3"/>
    <p:sldId id="313" r:id="rId4"/>
    <p:sldId id="299" r:id="rId5"/>
    <p:sldId id="297" r:id="rId6"/>
    <p:sldId id="298" r:id="rId7"/>
    <p:sldId id="300" r:id="rId8"/>
    <p:sldId id="301" r:id="rId9"/>
    <p:sldId id="312" r:id="rId10"/>
    <p:sldId id="311" r:id="rId11"/>
    <p:sldId id="316" r:id="rId12"/>
    <p:sldId id="309" r:id="rId13"/>
    <p:sldId id="307" r:id="rId14"/>
    <p:sldId id="308" r:id="rId15"/>
    <p:sldId id="317" r:id="rId16"/>
    <p:sldId id="304" r:id="rId17"/>
    <p:sldId id="31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4" autoAdjust="0"/>
    <p:restoredTop sz="93979" autoAdjust="0"/>
  </p:normalViewPr>
  <p:slideViewPr>
    <p:cSldViewPr snapToGrid="0">
      <p:cViewPr varScale="1">
        <p:scale>
          <a:sx n="59" d="100"/>
          <a:sy n="59" d="100"/>
        </p:scale>
        <p:origin x="692" y="60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2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3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JUST\A\2\Thematic%20Files\Brussels%20IIa_b%20Regulations\Statistics\2023%20MSs%20statistics\Statistics%20OVERVIEW\2024%20EJN%20Brussels%20IIb%20Statistics%20overview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Replies to questionnaire</a:t>
            </a:r>
            <a:r>
              <a:rPr lang="en-US" sz="1800" b="1" baseline="0"/>
              <a:t> on statistics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Q4: Incoming applications per reporting MS; breakdown by type of request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'Q4'!$B$2</c:f>
              <c:strCache>
                <c:ptCount val="1"/>
                <c:pt idx="0">
                  <c:v>Requests for return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6C-43D1-8C95-920A8F2A4A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('Q4'!$A$3:$A$8,'Q4'!$A$10:$A$29)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('Q4'!$B$3:$B$8,'Q4'!$B$10:$B$29)</c:f>
              <c:numCache>
                <c:formatCode>General</c:formatCode>
                <c:ptCount val="26"/>
                <c:pt idx="0">
                  <c:v>23</c:v>
                </c:pt>
                <c:pt idx="1">
                  <c:v>20</c:v>
                </c:pt>
                <c:pt idx="2">
                  <c:v>13</c:v>
                </c:pt>
                <c:pt idx="3">
                  <c:v>9</c:v>
                </c:pt>
                <c:pt idx="4">
                  <c:v>8</c:v>
                </c:pt>
                <c:pt idx="5">
                  <c:v>0</c:v>
                </c:pt>
                <c:pt idx="6">
                  <c:v>5</c:v>
                </c:pt>
                <c:pt idx="7">
                  <c:v>1</c:v>
                </c:pt>
                <c:pt idx="8">
                  <c:v>45</c:v>
                </c:pt>
                <c:pt idx="9">
                  <c:v>91</c:v>
                </c:pt>
                <c:pt idx="10">
                  <c:v>5</c:v>
                </c:pt>
                <c:pt idx="11">
                  <c:v>12</c:v>
                </c:pt>
                <c:pt idx="12">
                  <c:v>8</c:v>
                </c:pt>
                <c:pt idx="13">
                  <c:v>34</c:v>
                </c:pt>
                <c:pt idx="14">
                  <c:v>8</c:v>
                </c:pt>
                <c:pt idx="15">
                  <c:v>19</c:v>
                </c:pt>
                <c:pt idx="16">
                  <c:v>4</c:v>
                </c:pt>
                <c:pt idx="17">
                  <c:v>0</c:v>
                </c:pt>
                <c:pt idx="18">
                  <c:v>17</c:v>
                </c:pt>
                <c:pt idx="19">
                  <c:v>72</c:v>
                </c:pt>
                <c:pt idx="20">
                  <c:v>23</c:v>
                </c:pt>
                <c:pt idx="21">
                  <c:v>72</c:v>
                </c:pt>
                <c:pt idx="22">
                  <c:v>12</c:v>
                </c:pt>
                <c:pt idx="23">
                  <c:v>2</c:v>
                </c:pt>
                <c:pt idx="24">
                  <c:v>34</c:v>
                </c:pt>
                <c:pt idx="25">
                  <c:v>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C6C-43D1-8C95-920A8F2A4AE9}"/>
            </c:ext>
          </c:extLst>
        </c:ser>
        <c:ser>
          <c:idx val="1"/>
          <c:order val="1"/>
          <c:tx>
            <c:strRef>
              <c:f>'Q4'!$C$2</c:f>
              <c:strCache>
                <c:ptCount val="1"/>
                <c:pt idx="0">
                  <c:v>Recognition/ enforcement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C6C-43D1-8C95-920A8F2A4AE9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6C-43D1-8C95-920A8F2A4AE9}"/>
                </c:ext>
              </c:extLst>
            </c:dLbl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C6C-43D1-8C95-920A8F2A4A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('Q4'!$A$3:$A$8,'Q4'!$A$10:$A$29)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('Q4'!$C$3:$C$8,'Q4'!$C$10:$C$29)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3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5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1C6C-43D1-8C95-920A8F2A4AE9}"/>
            </c:ext>
          </c:extLst>
        </c:ser>
        <c:ser>
          <c:idx val="2"/>
          <c:order val="2"/>
          <c:tx>
            <c:strRef>
              <c:f>'Q4'!$D$2</c:f>
              <c:strCache>
                <c:ptCount val="1"/>
                <c:pt idx="0">
                  <c:v>Other requests and applications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6C-43D1-8C95-920A8F2A4AE9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6C-43D1-8C95-920A8F2A4AE9}"/>
                </c:ext>
              </c:extLst>
            </c:dLbl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6C-43D1-8C95-920A8F2A4A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('Q4'!$A$3:$A$8,'Q4'!$A$10:$A$29)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('Q4'!$D$3:$D$8,'Q4'!$D$10:$D$29)</c:f>
              <c:numCache>
                <c:formatCode>General</c:formatCode>
                <c:ptCount val="26"/>
                <c:pt idx="0">
                  <c:v>61</c:v>
                </c:pt>
                <c:pt idx="1">
                  <c:v>199</c:v>
                </c:pt>
                <c:pt idx="2">
                  <c:v>77</c:v>
                </c:pt>
                <c:pt idx="3">
                  <c:v>29</c:v>
                </c:pt>
                <c:pt idx="4">
                  <c:v>77</c:v>
                </c:pt>
                <c:pt idx="5">
                  <c:v>7</c:v>
                </c:pt>
                <c:pt idx="6">
                  <c:v>18</c:v>
                </c:pt>
                <c:pt idx="7">
                  <c:v>28</c:v>
                </c:pt>
                <c:pt idx="8">
                  <c:v>242</c:v>
                </c:pt>
                <c:pt idx="9">
                  <c:v>594</c:v>
                </c:pt>
                <c:pt idx="10">
                  <c:v>39</c:v>
                </c:pt>
                <c:pt idx="11">
                  <c:v>222</c:v>
                </c:pt>
                <c:pt idx="12">
                  <c:v>38</c:v>
                </c:pt>
                <c:pt idx="13">
                  <c:v>149</c:v>
                </c:pt>
                <c:pt idx="14">
                  <c:v>21</c:v>
                </c:pt>
                <c:pt idx="15">
                  <c:v>0</c:v>
                </c:pt>
                <c:pt idx="16">
                  <c:v>21</c:v>
                </c:pt>
                <c:pt idx="17">
                  <c:v>59</c:v>
                </c:pt>
                <c:pt idx="18">
                  <c:v>245</c:v>
                </c:pt>
                <c:pt idx="19">
                  <c:v>267</c:v>
                </c:pt>
                <c:pt idx="20">
                  <c:v>48</c:v>
                </c:pt>
                <c:pt idx="21">
                  <c:v>59</c:v>
                </c:pt>
                <c:pt idx="22">
                  <c:v>140</c:v>
                </c:pt>
                <c:pt idx="23">
                  <c:v>7</c:v>
                </c:pt>
                <c:pt idx="24">
                  <c:v>151</c:v>
                </c:pt>
                <c:pt idx="25">
                  <c:v>56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9-1C6C-43D1-8C95-920A8F2A4AE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621848200"/>
        <c:axId val="621845904"/>
      </c:barChart>
      <c:catAx>
        <c:axId val="621848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1845904"/>
        <c:crosses val="autoZero"/>
        <c:auto val="1"/>
        <c:lblAlgn val="ctr"/>
        <c:lblOffset val="100"/>
        <c:noMultiLvlLbl val="0"/>
      </c:catAx>
      <c:valAx>
        <c:axId val="62184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1848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400" b="1"/>
              <a:t>Q4: Outgoing applications per requesting MS; breakdown by type of request</a:t>
            </a:r>
          </a:p>
          <a:p>
            <a:pPr>
              <a:defRPr sz="1400"/>
            </a:pPr>
            <a:r>
              <a:rPr lang="en-US" sz="1400" b="1"/>
              <a:t>(based on input of 23 MS)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9750308271635752E-2"/>
          <c:y val="6.9133849554112711E-2"/>
          <c:w val="0.94636567468144683"/>
          <c:h val="0.763837639040879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'Q4'!$H$3</c:f>
              <c:strCache>
                <c:ptCount val="1"/>
                <c:pt idx="0">
                  <c:v>Requests for return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'Q4'!$I$2:$AI$2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'Q4'!$I$3:$AI$3</c:f>
              <c:numCache>
                <c:formatCode>General</c:formatCode>
                <c:ptCount val="27"/>
                <c:pt idx="0">
                  <c:v>27</c:v>
                </c:pt>
                <c:pt idx="1">
                  <c:v>29</c:v>
                </c:pt>
                <c:pt idx="2">
                  <c:v>3</c:v>
                </c:pt>
                <c:pt idx="3">
                  <c:v>3</c:v>
                </c:pt>
                <c:pt idx="4">
                  <c:v>22</c:v>
                </c:pt>
                <c:pt idx="5">
                  <c:v>1</c:v>
                </c:pt>
                <c:pt idx="6">
                  <c:v>17</c:v>
                </c:pt>
                <c:pt idx="7">
                  <c:v>4</c:v>
                </c:pt>
                <c:pt idx="8">
                  <c:v>3</c:v>
                </c:pt>
                <c:pt idx="9">
                  <c:v>56</c:v>
                </c:pt>
                <c:pt idx="10">
                  <c:v>100</c:v>
                </c:pt>
                <c:pt idx="11">
                  <c:v>6</c:v>
                </c:pt>
                <c:pt idx="12">
                  <c:v>16</c:v>
                </c:pt>
                <c:pt idx="13">
                  <c:v>10</c:v>
                </c:pt>
                <c:pt idx="14">
                  <c:v>52</c:v>
                </c:pt>
                <c:pt idx="15">
                  <c:v>16</c:v>
                </c:pt>
                <c:pt idx="16">
                  <c:v>4</c:v>
                </c:pt>
                <c:pt idx="17">
                  <c:v>7</c:v>
                </c:pt>
                <c:pt idx="18">
                  <c:v>4</c:v>
                </c:pt>
                <c:pt idx="19">
                  <c:v>27</c:v>
                </c:pt>
                <c:pt idx="20">
                  <c:v>38</c:v>
                </c:pt>
                <c:pt idx="21">
                  <c:v>18</c:v>
                </c:pt>
                <c:pt idx="22">
                  <c:v>17</c:v>
                </c:pt>
                <c:pt idx="23">
                  <c:v>7</c:v>
                </c:pt>
                <c:pt idx="24">
                  <c:v>2</c:v>
                </c:pt>
                <c:pt idx="25">
                  <c:v>44</c:v>
                </c:pt>
                <c:pt idx="2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3C-4EAD-B99B-2A5483E8A165}"/>
            </c:ext>
          </c:extLst>
        </c:ser>
        <c:ser>
          <c:idx val="1"/>
          <c:order val="1"/>
          <c:tx>
            <c:strRef>
              <c:f>'Q4'!$H$4</c:f>
              <c:strCache>
                <c:ptCount val="1"/>
                <c:pt idx="0">
                  <c:v>Recognition/ enforcement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'Q4'!$I$2:$AI$2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'Q4'!$I$4:$AI$4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5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3C-4EAD-B99B-2A5483E8A165}"/>
            </c:ext>
          </c:extLst>
        </c:ser>
        <c:ser>
          <c:idx val="2"/>
          <c:order val="2"/>
          <c:tx>
            <c:strRef>
              <c:f>'Q4'!$H$5</c:f>
              <c:strCache>
                <c:ptCount val="1"/>
                <c:pt idx="0">
                  <c:v>Other requests and applications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'Q4'!$I$2:$AI$2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'Q4'!$I$5:$AI$5</c:f>
              <c:numCache>
                <c:formatCode>General</c:formatCode>
                <c:ptCount val="27"/>
                <c:pt idx="0">
                  <c:v>76</c:v>
                </c:pt>
                <c:pt idx="1">
                  <c:v>122</c:v>
                </c:pt>
                <c:pt idx="2">
                  <c:v>21</c:v>
                </c:pt>
                <c:pt idx="3">
                  <c:v>26</c:v>
                </c:pt>
                <c:pt idx="4">
                  <c:v>286</c:v>
                </c:pt>
                <c:pt idx="5">
                  <c:v>4</c:v>
                </c:pt>
                <c:pt idx="6">
                  <c:v>27</c:v>
                </c:pt>
                <c:pt idx="7">
                  <c:v>24</c:v>
                </c:pt>
                <c:pt idx="8">
                  <c:v>18</c:v>
                </c:pt>
                <c:pt idx="9">
                  <c:v>205</c:v>
                </c:pt>
                <c:pt idx="10">
                  <c:v>691</c:v>
                </c:pt>
                <c:pt idx="11">
                  <c:v>4</c:v>
                </c:pt>
                <c:pt idx="12">
                  <c:v>56</c:v>
                </c:pt>
                <c:pt idx="13">
                  <c:v>39</c:v>
                </c:pt>
                <c:pt idx="14">
                  <c:v>62</c:v>
                </c:pt>
                <c:pt idx="15">
                  <c:v>55</c:v>
                </c:pt>
                <c:pt idx="16">
                  <c:v>65</c:v>
                </c:pt>
                <c:pt idx="17">
                  <c:v>16</c:v>
                </c:pt>
                <c:pt idx="18">
                  <c:v>4</c:v>
                </c:pt>
                <c:pt idx="19">
                  <c:v>211</c:v>
                </c:pt>
                <c:pt idx="20">
                  <c:v>98</c:v>
                </c:pt>
                <c:pt idx="21">
                  <c:v>391</c:v>
                </c:pt>
                <c:pt idx="22">
                  <c:v>57</c:v>
                </c:pt>
                <c:pt idx="23">
                  <c:v>109</c:v>
                </c:pt>
                <c:pt idx="24">
                  <c:v>3</c:v>
                </c:pt>
                <c:pt idx="25">
                  <c:v>93</c:v>
                </c:pt>
                <c:pt idx="26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3C-4EAD-B99B-2A5483E8A1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947807896"/>
        <c:axId val="947812816"/>
      </c:barChart>
      <c:catAx>
        <c:axId val="947807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812816"/>
        <c:crosses val="autoZero"/>
        <c:auto val="1"/>
        <c:lblAlgn val="ctr"/>
        <c:lblOffset val="100"/>
        <c:noMultiLvlLbl val="0"/>
      </c:catAx>
      <c:valAx>
        <c:axId val="947812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7807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Q4: Outgoing requests for return per requesting MS 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'Q4'!$B$35:$AB$35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'Q4'!$B$63:$AB$63</c:f>
              <c:numCache>
                <c:formatCode>General</c:formatCode>
                <c:ptCount val="27"/>
                <c:pt idx="0">
                  <c:v>27</c:v>
                </c:pt>
                <c:pt idx="1">
                  <c:v>29</c:v>
                </c:pt>
                <c:pt idx="2">
                  <c:v>3</c:v>
                </c:pt>
                <c:pt idx="3">
                  <c:v>3</c:v>
                </c:pt>
                <c:pt idx="4">
                  <c:v>22</c:v>
                </c:pt>
                <c:pt idx="5">
                  <c:v>1</c:v>
                </c:pt>
                <c:pt idx="6">
                  <c:v>17</c:v>
                </c:pt>
                <c:pt idx="7">
                  <c:v>4</c:v>
                </c:pt>
                <c:pt idx="8">
                  <c:v>3</c:v>
                </c:pt>
                <c:pt idx="9">
                  <c:v>56</c:v>
                </c:pt>
                <c:pt idx="10">
                  <c:v>100</c:v>
                </c:pt>
                <c:pt idx="11">
                  <c:v>6</c:v>
                </c:pt>
                <c:pt idx="12">
                  <c:v>16</c:v>
                </c:pt>
                <c:pt idx="13">
                  <c:v>10</c:v>
                </c:pt>
                <c:pt idx="14">
                  <c:v>52</c:v>
                </c:pt>
                <c:pt idx="15">
                  <c:v>16</c:v>
                </c:pt>
                <c:pt idx="16">
                  <c:v>4</c:v>
                </c:pt>
                <c:pt idx="17">
                  <c:v>7</c:v>
                </c:pt>
                <c:pt idx="18">
                  <c:v>4</c:v>
                </c:pt>
                <c:pt idx="19">
                  <c:v>27</c:v>
                </c:pt>
                <c:pt idx="20">
                  <c:v>38</c:v>
                </c:pt>
                <c:pt idx="21">
                  <c:v>18</c:v>
                </c:pt>
                <c:pt idx="22">
                  <c:v>17</c:v>
                </c:pt>
                <c:pt idx="23">
                  <c:v>7</c:v>
                </c:pt>
                <c:pt idx="24">
                  <c:v>2</c:v>
                </c:pt>
                <c:pt idx="25">
                  <c:v>44</c:v>
                </c:pt>
                <c:pt idx="26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BA-468E-9691-3E7B88CD4E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933825672"/>
        <c:axId val="933822064"/>
      </c:barChart>
      <c:catAx>
        <c:axId val="933825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3822064"/>
        <c:crosses val="autoZero"/>
        <c:auto val="1"/>
        <c:lblAlgn val="ctr"/>
        <c:lblOffset val="100"/>
        <c:noMultiLvlLbl val="0"/>
      </c:catAx>
      <c:valAx>
        <c:axId val="933822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3825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Q4: Outgoing requests for recognition and enforcement per</a:t>
            </a:r>
            <a:r>
              <a:rPr lang="en-US" sz="1800" b="1" baseline="0"/>
              <a:t> requesting</a:t>
            </a:r>
            <a:r>
              <a:rPr lang="en-US" sz="1800" b="1"/>
              <a:t> MS 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'Q4'!$B$67:$AB$67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'Q4'!$B$95:$AB$95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5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F3-470C-A444-86F891D36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941614416"/>
        <c:axId val="941612120"/>
      </c:barChart>
      <c:catAx>
        <c:axId val="94161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1612120"/>
        <c:crosses val="autoZero"/>
        <c:auto val="1"/>
        <c:lblAlgn val="ctr"/>
        <c:lblOffset val="100"/>
        <c:noMultiLvlLbl val="0"/>
      </c:catAx>
      <c:valAx>
        <c:axId val="941612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4161441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Q4: Outgoing other applications and requests per requesting MS</a:t>
            </a:r>
          </a:p>
        </c:rich>
      </c:tx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'Q4'!$B$99:$AB$99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Cyprus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'Q4'!$B$127:$AB$127</c:f>
              <c:numCache>
                <c:formatCode>General</c:formatCode>
                <c:ptCount val="27"/>
                <c:pt idx="0">
                  <c:v>76</c:v>
                </c:pt>
                <c:pt idx="1">
                  <c:v>122</c:v>
                </c:pt>
                <c:pt idx="2">
                  <c:v>21</c:v>
                </c:pt>
                <c:pt idx="3">
                  <c:v>26</c:v>
                </c:pt>
                <c:pt idx="4">
                  <c:v>286</c:v>
                </c:pt>
                <c:pt idx="5">
                  <c:v>4</c:v>
                </c:pt>
                <c:pt idx="6">
                  <c:v>27</c:v>
                </c:pt>
                <c:pt idx="7">
                  <c:v>24</c:v>
                </c:pt>
                <c:pt idx="8">
                  <c:v>18</c:v>
                </c:pt>
                <c:pt idx="9">
                  <c:v>205</c:v>
                </c:pt>
                <c:pt idx="10">
                  <c:v>691</c:v>
                </c:pt>
                <c:pt idx="11">
                  <c:v>4</c:v>
                </c:pt>
                <c:pt idx="12">
                  <c:v>56</c:v>
                </c:pt>
                <c:pt idx="13">
                  <c:v>39</c:v>
                </c:pt>
                <c:pt idx="14">
                  <c:v>62</c:v>
                </c:pt>
                <c:pt idx="15">
                  <c:v>55</c:v>
                </c:pt>
                <c:pt idx="16">
                  <c:v>65</c:v>
                </c:pt>
                <c:pt idx="17">
                  <c:v>16</c:v>
                </c:pt>
                <c:pt idx="18">
                  <c:v>4</c:v>
                </c:pt>
                <c:pt idx="19">
                  <c:v>211</c:v>
                </c:pt>
                <c:pt idx="20">
                  <c:v>98</c:v>
                </c:pt>
                <c:pt idx="21">
                  <c:v>391</c:v>
                </c:pt>
                <c:pt idx="22">
                  <c:v>57</c:v>
                </c:pt>
                <c:pt idx="23">
                  <c:v>109</c:v>
                </c:pt>
                <c:pt idx="24">
                  <c:v>3</c:v>
                </c:pt>
                <c:pt idx="25">
                  <c:v>93</c:v>
                </c:pt>
                <c:pt idx="26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97-4929-91E7-5AF6F52FEC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907739160"/>
        <c:axId val="907740472"/>
      </c:barChart>
      <c:catAx>
        <c:axId val="907739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7740472"/>
        <c:crosses val="autoZero"/>
        <c:auto val="1"/>
        <c:lblAlgn val="ctr"/>
        <c:lblOffset val="100"/>
        <c:noMultiLvlLbl val="0"/>
      </c:catAx>
      <c:valAx>
        <c:axId val="907740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7739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Q5:</a:t>
            </a:r>
            <a:r>
              <a:rPr lang="en-US" sz="1800" b="1" baseline="0"/>
              <a:t> Pending/ open requests and applications</a:t>
            </a:r>
          </a:p>
          <a:p>
            <a:pPr>
              <a:defRPr b="1"/>
            </a:pPr>
            <a:r>
              <a:rPr lang="en-US" sz="1800" b="1" baseline="0"/>
              <a:t>- incoming and outgoing -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83285975484128E-2"/>
          <c:y val="0.15007412562163247"/>
          <c:w val="0.94400050062896534"/>
          <c:h val="0.673577666706887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'Q5'!$B$2</c:f>
              <c:strCache>
                <c:ptCount val="1"/>
                <c:pt idx="0">
                  <c:v>Incoming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759-4451-8FCB-32F9CD4F779B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759-4451-8FCB-32F9CD4F779B}"/>
                </c:ext>
              </c:extLst>
            </c:dLbl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759-4451-8FCB-32F9CD4F77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('Q5'!$A$3:$A$8,'Q5'!$A$10:$A$29)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('Q5'!$B$3:$B$8,'Q5'!$B$10:$B$29)</c:f>
              <c:numCache>
                <c:formatCode>General</c:formatCode>
                <c:ptCount val="26"/>
                <c:pt idx="0">
                  <c:v>0</c:v>
                </c:pt>
                <c:pt idx="1">
                  <c:v>88</c:v>
                </c:pt>
                <c:pt idx="2">
                  <c:v>94</c:v>
                </c:pt>
                <c:pt idx="3">
                  <c:v>39</c:v>
                </c:pt>
                <c:pt idx="4">
                  <c:v>1</c:v>
                </c:pt>
                <c:pt idx="5">
                  <c:v>253</c:v>
                </c:pt>
                <c:pt idx="6">
                  <c:v>24</c:v>
                </c:pt>
                <c:pt idx="7">
                  <c:v>40</c:v>
                </c:pt>
                <c:pt idx="9">
                  <c:v>293</c:v>
                </c:pt>
                <c:pt idx="10">
                  <c:v>69</c:v>
                </c:pt>
                <c:pt idx="11">
                  <c:v>135</c:v>
                </c:pt>
                <c:pt idx="12">
                  <c:v>31</c:v>
                </c:pt>
                <c:pt idx="13">
                  <c:v>154</c:v>
                </c:pt>
                <c:pt idx="14">
                  <c:v>37</c:v>
                </c:pt>
                <c:pt idx="15">
                  <c:v>34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109</c:v>
                </c:pt>
                <c:pt idx="21">
                  <c:v>7</c:v>
                </c:pt>
                <c:pt idx="22">
                  <c:v>0</c:v>
                </c:pt>
                <c:pt idx="23">
                  <c:v>4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A759-4451-8FCB-32F9CD4F779B}"/>
            </c:ext>
          </c:extLst>
        </c:ser>
        <c:ser>
          <c:idx val="1"/>
          <c:order val="1"/>
          <c:tx>
            <c:strRef>
              <c:f>'Q5'!$C$2</c:f>
              <c:strCache>
                <c:ptCount val="1"/>
                <c:pt idx="0">
                  <c:v>Outgoing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59-4451-8FCB-32F9CD4F779B}"/>
                </c:ext>
              </c:extLst>
            </c:dLbl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759-4451-8FCB-32F9CD4F77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('Q5'!$A$3:$A$8,'Q5'!$A$10:$A$29)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('Q5'!$C$3:$C$8,'Q5'!$C$10:$C$29)</c:f>
              <c:numCache>
                <c:formatCode>General</c:formatCode>
                <c:ptCount val="26"/>
                <c:pt idx="0">
                  <c:v>0</c:v>
                </c:pt>
                <c:pt idx="1">
                  <c:v>64</c:v>
                </c:pt>
                <c:pt idx="2">
                  <c:v>20</c:v>
                </c:pt>
                <c:pt idx="3">
                  <c:v>29</c:v>
                </c:pt>
                <c:pt idx="4">
                  <c:v>3</c:v>
                </c:pt>
                <c:pt idx="5">
                  <c:v>474</c:v>
                </c:pt>
                <c:pt idx="6">
                  <c:v>43</c:v>
                </c:pt>
                <c:pt idx="7">
                  <c:v>27</c:v>
                </c:pt>
                <c:pt idx="9">
                  <c:v>370</c:v>
                </c:pt>
                <c:pt idx="10">
                  <c:v>19</c:v>
                </c:pt>
                <c:pt idx="11">
                  <c:v>144</c:v>
                </c:pt>
                <c:pt idx="12">
                  <c:v>32</c:v>
                </c:pt>
                <c:pt idx="13">
                  <c:v>96</c:v>
                </c:pt>
                <c:pt idx="14">
                  <c:v>63</c:v>
                </c:pt>
                <c:pt idx="15">
                  <c:v>179</c:v>
                </c:pt>
                <c:pt idx="16">
                  <c:v>4</c:v>
                </c:pt>
                <c:pt idx="17">
                  <c:v>3</c:v>
                </c:pt>
                <c:pt idx="18">
                  <c:v>0</c:v>
                </c:pt>
                <c:pt idx="19">
                  <c:v>104</c:v>
                </c:pt>
                <c:pt idx="22">
                  <c:v>0</c:v>
                </c:pt>
                <c:pt idx="23">
                  <c:v>4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A759-4451-8FCB-32F9CD4F779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9"/>
        <c:axId val="589370392"/>
        <c:axId val="589369736"/>
      </c:barChart>
      <c:catAx>
        <c:axId val="589370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369736"/>
        <c:crosses val="autoZero"/>
        <c:auto val="1"/>
        <c:lblAlgn val="ctr"/>
        <c:lblOffset val="100"/>
        <c:noMultiLvlLbl val="0"/>
      </c:catAx>
      <c:valAx>
        <c:axId val="589369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370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Q6: Cases with</a:t>
            </a:r>
            <a:r>
              <a:rPr lang="en-US" sz="1800" b="1" baseline="0"/>
              <a:t> the UK; subdivided by new and pending applications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'Q6'!$B$2</c:f>
              <c:strCache>
                <c:ptCount val="1"/>
                <c:pt idx="0">
                  <c:v>new applications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12-473F-8922-FE18D1345008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12-473F-8922-FE18D1345008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12-473F-8922-FE18D1345008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12-473F-8922-FE18D13450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'Q6'!$A$3:$A$29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'Q6'!$B$3:$B$29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32</c:v>
                </c:pt>
                <c:pt idx="4">
                  <c:v>0</c:v>
                </c:pt>
                <c:pt idx="5">
                  <c:v>40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32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2">
                  <c:v>5</c:v>
                </c:pt>
                <c:pt idx="23">
                  <c:v>0</c:v>
                </c:pt>
                <c:pt idx="24">
                  <c:v>1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12-473F-8922-FE18D1345008}"/>
            </c:ext>
          </c:extLst>
        </c:ser>
        <c:ser>
          <c:idx val="1"/>
          <c:order val="1"/>
          <c:tx>
            <c:strRef>
              <c:f>'Q6'!$C$2</c:f>
              <c:strCache>
                <c:ptCount val="1"/>
                <c:pt idx="0">
                  <c:v>pending applications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12-473F-8922-FE18D1345008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12-473F-8922-FE18D1345008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12-473F-8922-FE18D13450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'Q6'!$A$3:$A$29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'Q6'!$C$3:$C$29</c:f>
              <c:numCache>
                <c:formatCode>General</c:formatCode>
                <c:ptCount val="27"/>
                <c:pt idx="0">
                  <c:v>1</c:v>
                </c:pt>
                <c:pt idx="1">
                  <c:v>3</c:v>
                </c:pt>
                <c:pt idx="2">
                  <c:v>12</c:v>
                </c:pt>
                <c:pt idx="3">
                  <c:v>1</c:v>
                </c:pt>
                <c:pt idx="4">
                  <c:v>0</c:v>
                </c:pt>
                <c:pt idx="5">
                  <c:v>104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  <c:pt idx="12">
                  <c:v>17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1</c:v>
                </c:pt>
                <c:pt idx="22">
                  <c:v>1</c:v>
                </c:pt>
                <c:pt idx="23">
                  <c:v>14</c:v>
                </c:pt>
                <c:pt idx="24">
                  <c:v>1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12-473F-8922-FE18D134500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566072336"/>
        <c:axId val="566071680"/>
      </c:barChart>
      <c:catAx>
        <c:axId val="566072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071680"/>
        <c:crosses val="autoZero"/>
        <c:auto val="1"/>
        <c:lblAlgn val="ctr"/>
        <c:lblOffset val="100"/>
        <c:noMultiLvlLbl val="0"/>
      </c:catAx>
      <c:valAx>
        <c:axId val="5660716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66072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Q6: Total of cases with the UK</a:t>
            </a:r>
          </a:p>
          <a:p>
            <a:pPr>
              <a:defRPr/>
            </a:pP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124486135569327"/>
          <c:y val="0.29220154649530911"/>
          <c:w val="0.58004180671254102"/>
          <c:h val="0.54054479654894483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Q6: Total of cases with the UK</a:t>
            </a:r>
          </a:p>
          <a:p>
            <a:pPr>
              <a:defRPr/>
            </a:pPr>
            <a:r>
              <a:rPr lang="en-US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'Q6'!$D$2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FAB-46EA-9F26-339C0BE6E408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FAB-46EA-9F26-339C0BE6E408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FAB-46EA-9F26-339C0BE6E408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FAB-46EA-9F26-339C0BE6E408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FAB-46EA-9F26-339C0BE6E408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FAB-46EA-9F26-339C0BE6E40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FAB-46EA-9F26-339C0BE6E40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FAB-46EA-9F26-339C0BE6E40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  <a:alpha val="90000"/>
                </a:schemeClr>
              </a:solidFill>
              <a:ln w="19050">
                <a:solidFill>
                  <a:schemeClr val="accent3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FAB-46EA-9F26-339C0BE6E40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  <a:alpha val="90000"/>
                </a:schemeClr>
              </a:solidFill>
              <a:ln w="19050">
                <a:solidFill>
                  <a:schemeClr val="accent4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FAB-46EA-9F26-339C0BE6E40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80000"/>
                  <a:alpha val="90000"/>
                </a:schemeClr>
              </a:solidFill>
              <a:ln w="19050">
                <a:solidFill>
                  <a:schemeClr val="accent5">
                    <a:lumMod val="80000"/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8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8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9FAB-46EA-9F26-339C0BE6E408}"/>
              </c:ext>
            </c:extLst>
          </c:dPt>
          <c:dPt>
            <c:idx val="11"/>
            <c:bubble3D val="0"/>
            <c:explosion val="7"/>
            <c:spPr>
              <a:solidFill>
                <a:schemeClr val="accent6">
                  <a:lumMod val="60000"/>
                  <a:alpha val="90000"/>
                </a:schemeClr>
              </a:solidFill>
              <a:ln w="19050">
                <a:solidFill>
                  <a:schemeClr val="accent6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6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9FAB-46EA-9F26-339C0BE6E408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  <a:alpha val="90000"/>
                </a:schemeClr>
              </a:solidFill>
              <a:ln w="19050">
                <a:solidFill>
                  <a:schemeClr val="accent1">
                    <a:lumMod val="80000"/>
                    <a:lumOff val="2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80000"/>
                    <a:lumOff val="2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80000"/>
                    <a:lumOff val="20000"/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9FAB-46EA-9F26-339C0BE6E408}"/>
              </c:ext>
            </c:extLst>
          </c:dPt>
          <c:dLbls>
            <c:dLbl>
              <c:idx val="0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9FAB-46EA-9F26-339C0BE6E408}"/>
                </c:ext>
              </c:extLst>
            </c:dLbl>
            <c:dLbl>
              <c:idx val="1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9FAB-46EA-9F26-339C0BE6E408}"/>
                </c:ext>
              </c:extLst>
            </c:dLbl>
            <c:dLbl>
              <c:idx val="2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FAB-46EA-9F26-339C0BE6E408}"/>
                </c:ext>
              </c:extLst>
            </c:dLbl>
            <c:dLbl>
              <c:idx val="3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9FAB-46EA-9F26-339C0BE6E408}"/>
                </c:ext>
              </c:extLst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9FAB-46EA-9F26-339C0BE6E408}"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9FAB-46EA-9F26-339C0BE6E408}"/>
                </c:ext>
              </c:extLst>
            </c:dLbl>
            <c:dLbl>
              <c:idx val="6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9FAB-46EA-9F26-339C0BE6E408}"/>
                </c:ext>
              </c:extLst>
            </c:dLbl>
            <c:dLbl>
              <c:idx val="7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9FAB-46EA-9F26-339C0BE6E408}"/>
                </c:ext>
              </c:extLst>
            </c:dLbl>
            <c:dLbl>
              <c:idx val="8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9FAB-46EA-9F26-339C0BE6E408}"/>
                </c:ext>
              </c:extLst>
            </c:dLbl>
            <c:dLbl>
              <c:idx val="9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>
                          <a:lumMod val="8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9FAB-46EA-9F26-339C0BE6E408}"/>
                </c:ext>
              </c:extLst>
            </c:dLbl>
            <c:dLbl>
              <c:idx val="1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>
                      <a:lumMod val="8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8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5">
                          <a:lumMod val="8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9FAB-46EA-9F26-339C0BE6E408}"/>
                </c:ext>
              </c:extLst>
            </c:dLbl>
            <c:dLbl>
              <c:idx val="1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>
                      <a:lumMod val="8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8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>
                          <a:lumMod val="8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9FAB-46EA-9F26-339C0BE6E408}"/>
                </c:ext>
              </c:extLst>
            </c:dLbl>
            <c:dLbl>
              <c:idx val="1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  <a:lumOff val="4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Off val="4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9FAB-46EA-9F26-339C0BE6E408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('Q6'!$A$3:$A$6,'Q6'!$A$8,'Q6'!$A$10:$A$11,'Q6'!$A$14:$A$15,'Q6'!$A$23,'Q6'!$A$25:$A$27)</c:f>
              <c:strCache>
                <c:ptCount val="13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Czechia</c:v>
                </c:pt>
                <c:pt idx="5">
                  <c:v>Estonia</c:v>
                </c:pt>
                <c:pt idx="6">
                  <c:v>Finland</c:v>
                </c:pt>
                <c:pt idx="7">
                  <c:v>Greece</c:v>
                </c:pt>
                <c:pt idx="8">
                  <c:v>Hungary</c:v>
                </c:pt>
                <c:pt idx="9">
                  <c:v>Poland</c:v>
                </c:pt>
                <c:pt idx="10">
                  <c:v>Romania</c:v>
                </c:pt>
                <c:pt idx="11">
                  <c:v>Slovakia</c:v>
                </c:pt>
                <c:pt idx="12">
                  <c:v>Slovenia</c:v>
                </c:pt>
              </c:strCache>
              <c:extLst/>
            </c:strRef>
          </c:cat>
          <c:val>
            <c:numRef>
              <c:f>('Q6'!$D$3:$D$6,'Q6'!$D$8,'Q6'!$D$10:$D$11,'Q6'!$D$14:$D$15,'Q6'!$D$23,'Q6'!$D$25:$D$27)</c:f>
              <c:numCache>
                <c:formatCode>General</c:formatCode>
                <c:ptCount val="13"/>
                <c:pt idx="0">
                  <c:v>1</c:v>
                </c:pt>
                <c:pt idx="1">
                  <c:v>3</c:v>
                </c:pt>
                <c:pt idx="2">
                  <c:v>44</c:v>
                </c:pt>
                <c:pt idx="3">
                  <c:v>1</c:v>
                </c:pt>
                <c:pt idx="4">
                  <c:v>144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49</c:v>
                </c:pt>
                <c:pt idx="9">
                  <c:v>1</c:v>
                </c:pt>
                <c:pt idx="10">
                  <c:v>6</c:v>
                </c:pt>
                <c:pt idx="11">
                  <c:v>14</c:v>
                </c:pt>
                <c:pt idx="12">
                  <c:v>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A-9FAB-46EA-9F26-339C0BE6E40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BB5-471F-9188-03C30F75F1B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B5-471F-9188-03C30F75F1BE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'Replies received'!$B$31:$C$31</c:f>
              <c:strCache>
                <c:ptCount val="2"/>
                <c:pt idx="0">
                  <c:v>Received</c:v>
                </c:pt>
                <c:pt idx="1">
                  <c:v>Not received</c:v>
                </c:pt>
              </c:strCache>
            </c:strRef>
          </c:cat>
          <c:val>
            <c:numRef>
              <c:f>'Replies received'!$B$32:$C$32</c:f>
              <c:numCache>
                <c:formatCode>General</c:formatCode>
                <c:ptCount val="2"/>
                <c:pt idx="0">
                  <c:v>26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B5-471F-9188-03C30F75F1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Q1: Incoming requests for return; subdivision by type of request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'Q1'!$B$2</c:f>
              <c:strCache>
                <c:ptCount val="1"/>
                <c:pt idx="0">
                  <c:v>1.1: requests for return received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0F-4D77-A04B-7DDCD4D0749F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0F-4D77-A04B-7DDCD4D0749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0F-4D77-A04B-7DDCD4D0749F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0F-4D77-A04B-7DDCD4D074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'Q1'!$A$3:$A$29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'Q1'!$B$3:$B$29</c:f>
              <c:numCache>
                <c:formatCode>General</c:formatCode>
                <c:ptCount val="27"/>
                <c:pt idx="0">
                  <c:v>23</c:v>
                </c:pt>
                <c:pt idx="1">
                  <c:v>20</c:v>
                </c:pt>
                <c:pt idx="2">
                  <c:v>13</c:v>
                </c:pt>
                <c:pt idx="3">
                  <c:v>9</c:v>
                </c:pt>
                <c:pt idx="4">
                  <c:v>0</c:v>
                </c:pt>
                <c:pt idx="5">
                  <c:v>6</c:v>
                </c:pt>
                <c:pt idx="7">
                  <c:v>5</c:v>
                </c:pt>
                <c:pt idx="8">
                  <c:v>1</c:v>
                </c:pt>
                <c:pt idx="9">
                  <c:v>45</c:v>
                </c:pt>
                <c:pt idx="10">
                  <c:v>88</c:v>
                </c:pt>
                <c:pt idx="11">
                  <c:v>11</c:v>
                </c:pt>
                <c:pt idx="12">
                  <c:v>12</c:v>
                </c:pt>
                <c:pt idx="13">
                  <c:v>9</c:v>
                </c:pt>
                <c:pt idx="14">
                  <c:v>37</c:v>
                </c:pt>
                <c:pt idx="15">
                  <c:v>8</c:v>
                </c:pt>
                <c:pt idx="16">
                  <c:v>9</c:v>
                </c:pt>
                <c:pt idx="17">
                  <c:v>4</c:v>
                </c:pt>
                <c:pt idx="18">
                  <c:v>0</c:v>
                </c:pt>
                <c:pt idx="19">
                  <c:v>21</c:v>
                </c:pt>
                <c:pt idx="20">
                  <c:v>73</c:v>
                </c:pt>
                <c:pt idx="21">
                  <c:v>23</c:v>
                </c:pt>
                <c:pt idx="22">
                  <c:v>36</c:v>
                </c:pt>
                <c:pt idx="23">
                  <c:v>12</c:v>
                </c:pt>
                <c:pt idx="24">
                  <c:v>3</c:v>
                </c:pt>
                <c:pt idx="25">
                  <c:v>34</c:v>
                </c:pt>
                <c:pt idx="2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0F-4D77-A04B-7DDCD4D0749F}"/>
            </c:ext>
          </c:extLst>
        </c:ser>
        <c:ser>
          <c:idx val="1"/>
          <c:order val="1"/>
          <c:tx>
            <c:strRef>
              <c:f>'Q1'!$C$2</c:f>
              <c:strCache>
                <c:ptCount val="1"/>
                <c:pt idx="0">
                  <c:v>1.2: requests decided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F0F-4D77-A04B-7DDCD4D0749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0F-4D77-A04B-7DDCD4D0749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F0F-4D77-A04B-7DDCD4D0749F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F0F-4D77-A04B-7DDCD4D074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'Q1'!$A$3:$A$29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'Q1'!$C$3:$C$29</c:f>
              <c:numCache>
                <c:formatCode>General</c:formatCode>
                <c:ptCount val="27"/>
                <c:pt idx="0">
                  <c:v>0</c:v>
                </c:pt>
                <c:pt idx="1">
                  <c:v>8</c:v>
                </c:pt>
                <c:pt idx="2">
                  <c:v>3</c:v>
                </c:pt>
                <c:pt idx="3">
                  <c:v>5</c:v>
                </c:pt>
                <c:pt idx="4">
                  <c:v>0</c:v>
                </c:pt>
                <c:pt idx="5">
                  <c:v>3</c:v>
                </c:pt>
                <c:pt idx="7">
                  <c:v>2</c:v>
                </c:pt>
                <c:pt idx="8">
                  <c:v>0</c:v>
                </c:pt>
                <c:pt idx="9">
                  <c:v>26</c:v>
                </c:pt>
                <c:pt idx="10">
                  <c:v>32</c:v>
                </c:pt>
                <c:pt idx="11">
                  <c:v>11</c:v>
                </c:pt>
                <c:pt idx="12">
                  <c:v>1</c:v>
                </c:pt>
                <c:pt idx="13">
                  <c:v>1</c:v>
                </c:pt>
                <c:pt idx="14">
                  <c:v>16</c:v>
                </c:pt>
                <c:pt idx="15">
                  <c:v>4</c:v>
                </c:pt>
                <c:pt idx="16">
                  <c:v>10</c:v>
                </c:pt>
                <c:pt idx="17">
                  <c:v>1</c:v>
                </c:pt>
                <c:pt idx="18">
                  <c:v>0</c:v>
                </c:pt>
                <c:pt idx="19">
                  <c:v>17</c:v>
                </c:pt>
                <c:pt idx="20">
                  <c:v>62</c:v>
                </c:pt>
                <c:pt idx="22">
                  <c:v>10</c:v>
                </c:pt>
                <c:pt idx="23">
                  <c:v>18</c:v>
                </c:pt>
                <c:pt idx="24">
                  <c:v>1</c:v>
                </c:pt>
                <c:pt idx="25">
                  <c:v>35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F0F-4D77-A04B-7DDCD4D0749F}"/>
            </c:ext>
          </c:extLst>
        </c:ser>
        <c:ser>
          <c:idx val="2"/>
          <c:order val="2"/>
          <c:tx>
            <c:strRef>
              <c:f>'Q1'!$D$2</c:f>
              <c:strCache>
                <c:ptCount val="1"/>
                <c:pt idx="0">
                  <c:v>1.3: requests for return sent to enforcement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F0F-4D77-A04B-7DDCD4D0749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F0F-4D77-A04B-7DDCD4D0749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F0F-4D77-A04B-7DDCD4D0749F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F0F-4D77-A04B-7DDCD4D074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'Q1'!$A$3:$A$29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'Q1'!$D$3:$D$29</c:f>
              <c:numCache>
                <c:formatCode>General</c:formatCode>
                <c:ptCount val="2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4</c:v>
                </c:pt>
                <c:pt idx="11">
                  <c:v>0</c:v>
                </c:pt>
                <c:pt idx="12">
                  <c:v>2</c:v>
                </c:pt>
                <c:pt idx="13">
                  <c:v>0</c:v>
                </c:pt>
                <c:pt idx="14">
                  <c:v>3</c:v>
                </c:pt>
                <c:pt idx="15">
                  <c:v>1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2">
                  <c:v>8</c:v>
                </c:pt>
                <c:pt idx="23">
                  <c:v>0</c:v>
                </c:pt>
                <c:pt idx="24">
                  <c:v>0</c:v>
                </c:pt>
                <c:pt idx="25">
                  <c:v>7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F0F-4D77-A04B-7DDCD4D074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0"/>
        <c:axId val="571916352"/>
        <c:axId val="571916680"/>
      </c:barChart>
      <c:catAx>
        <c:axId val="57191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1916680"/>
        <c:crosses val="autoZero"/>
        <c:auto val="1"/>
        <c:lblAlgn val="ctr"/>
        <c:lblOffset val="100"/>
        <c:noMultiLvlLbl val="0"/>
      </c:catAx>
      <c:valAx>
        <c:axId val="571916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191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Q1.1: Requests for return received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'Q1.1'!$B$1</c:f>
              <c:strCache>
                <c:ptCount val="1"/>
                <c:pt idx="0">
                  <c:v>1.1: requests for return received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3D-44D1-BF0C-27D23B53C2AD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3D-44D1-BF0C-27D23B53C2AD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3D-44D1-BF0C-27D23B53C2AD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3D-44D1-BF0C-27D23B53C2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'Q1.1'!$A$2:$A$28</c:f>
              <c:strCache>
                <c:ptCount val="27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Denmark</c:v>
                </c:pt>
                <c:pt idx="7">
                  <c:v>Estonia</c:v>
                </c:pt>
                <c:pt idx="8">
                  <c:v>Finland</c:v>
                </c:pt>
                <c:pt idx="9">
                  <c:v>France</c:v>
                </c:pt>
                <c:pt idx="10">
                  <c:v>Germany</c:v>
                </c:pt>
                <c:pt idx="11">
                  <c:v>Greece</c:v>
                </c:pt>
                <c:pt idx="12">
                  <c:v>Hungary</c:v>
                </c:pt>
                <c:pt idx="13">
                  <c:v>Ireland</c:v>
                </c:pt>
                <c:pt idx="14">
                  <c:v>Italy</c:v>
                </c:pt>
                <c:pt idx="15">
                  <c:v>Latvia</c:v>
                </c:pt>
                <c:pt idx="16">
                  <c:v>Lithuania</c:v>
                </c:pt>
                <c:pt idx="17">
                  <c:v>Luxembourg</c:v>
                </c:pt>
                <c:pt idx="18">
                  <c:v>Malta</c:v>
                </c:pt>
                <c:pt idx="19">
                  <c:v>Netherlands</c:v>
                </c:pt>
                <c:pt idx="20">
                  <c:v>Poland</c:v>
                </c:pt>
                <c:pt idx="21">
                  <c:v>Portugal</c:v>
                </c:pt>
                <c:pt idx="22">
                  <c:v>Romania</c:v>
                </c:pt>
                <c:pt idx="23">
                  <c:v>Slovakia</c:v>
                </c:pt>
                <c:pt idx="24">
                  <c:v>Slovenia</c:v>
                </c:pt>
                <c:pt idx="25">
                  <c:v>Spain</c:v>
                </c:pt>
                <c:pt idx="26">
                  <c:v>Sweden</c:v>
                </c:pt>
              </c:strCache>
            </c:strRef>
          </c:cat>
          <c:val>
            <c:numRef>
              <c:f>'Q1.1'!$B$2:$B$28</c:f>
              <c:numCache>
                <c:formatCode>General</c:formatCode>
                <c:ptCount val="27"/>
                <c:pt idx="0">
                  <c:v>23</c:v>
                </c:pt>
                <c:pt idx="1">
                  <c:v>20</c:v>
                </c:pt>
                <c:pt idx="2">
                  <c:v>13</c:v>
                </c:pt>
                <c:pt idx="3">
                  <c:v>9</c:v>
                </c:pt>
                <c:pt idx="4">
                  <c:v>0</c:v>
                </c:pt>
                <c:pt idx="5">
                  <c:v>6</c:v>
                </c:pt>
                <c:pt idx="7">
                  <c:v>5</c:v>
                </c:pt>
                <c:pt idx="8">
                  <c:v>1</c:v>
                </c:pt>
                <c:pt idx="9">
                  <c:v>45</c:v>
                </c:pt>
                <c:pt idx="10">
                  <c:v>88</c:v>
                </c:pt>
                <c:pt idx="11">
                  <c:v>11</c:v>
                </c:pt>
                <c:pt idx="12">
                  <c:v>12</c:v>
                </c:pt>
                <c:pt idx="13">
                  <c:v>9</c:v>
                </c:pt>
                <c:pt idx="14">
                  <c:v>37</c:v>
                </c:pt>
                <c:pt idx="15">
                  <c:v>8</c:v>
                </c:pt>
                <c:pt idx="16">
                  <c:v>9</c:v>
                </c:pt>
                <c:pt idx="17">
                  <c:v>4</c:v>
                </c:pt>
                <c:pt idx="18">
                  <c:v>0</c:v>
                </c:pt>
                <c:pt idx="19">
                  <c:v>21</c:v>
                </c:pt>
                <c:pt idx="20">
                  <c:v>73</c:v>
                </c:pt>
                <c:pt idx="21">
                  <c:v>23</c:v>
                </c:pt>
                <c:pt idx="22">
                  <c:v>36</c:v>
                </c:pt>
                <c:pt idx="23">
                  <c:v>12</c:v>
                </c:pt>
                <c:pt idx="24">
                  <c:v>3</c:v>
                </c:pt>
                <c:pt idx="25">
                  <c:v>34</c:v>
                </c:pt>
                <c:pt idx="2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3D-44D1-BF0C-27D23B53C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681409792"/>
        <c:axId val="681402576"/>
      </c:barChart>
      <c:catAx>
        <c:axId val="68140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402576"/>
        <c:crosses val="autoZero"/>
        <c:auto val="1"/>
        <c:lblAlgn val="ctr"/>
        <c:lblOffset val="100"/>
        <c:noMultiLvlLbl val="0"/>
      </c:catAx>
      <c:valAx>
        <c:axId val="681402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409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Q1.2:</a:t>
            </a:r>
            <a:r>
              <a:rPr lang="en-US" sz="1800" b="1" baseline="0"/>
              <a:t> Decided requests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decided requests (Q1.2)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('Q1.2'!$A$2:$A$7,'Q1.2'!$A$9:$A$28)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 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('Q1.2'!$B$2:$B$7,'Q1.2'!$B$9:$B$28)</c:f>
              <c:numCache>
                <c:formatCode>General</c:formatCode>
                <c:ptCount val="26"/>
                <c:pt idx="0">
                  <c:v>0</c:v>
                </c:pt>
                <c:pt idx="1">
                  <c:v>8</c:v>
                </c:pt>
                <c:pt idx="2">
                  <c:v>3</c:v>
                </c:pt>
                <c:pt idx="3">
                  <c:v>5</c:v>
                </c:pt>
                <c:pt idx="4">
                  <c:v>0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  <c:pt idx="8">
                  <c:v>26</c:v>
                </c:pt>
                <c:pt idx="9">
                  <c:v>32</c:v>
                </c:pt>
                <c:pt idx="10">
                  <c:v>11</c:v>
                </c:pt>
                <c:pt idx="11">
                  <c:v>1</c:v>
                </c:pt>
                <c:pt idx="12">
                  <c:v>1</c:v>
                </c:pt>
                <c:pt idx="13">
                  <c:v>16</c:v>
                </c:pt>
                <c:pt idx="14">
                  <c:v>4</c:v>
                </c:pt>
                <c:pt idx="15">
                  <c:v>10</c:v>
                </c:pt>
                <c:pt idx="16">
                  <c:v>1</c:v>
                </c:pt>
                <c:pt idx="17">
                  <c:v>0</c:v>
                </c:pt>
                <c:pt idx="18">
                  <c:v>17</c:v>
                </c:pt>
                <c:pt idx="19">
                  <c:v>62</c:v>
                </c:pt>
                <c:pt idx="21">
                  <c:v>10</c:v>
                </c:pt>
                <c:pt idx="22">
                  <c:v>18</c:v>
                </c:pt>
                <c:pt idx="23">
                  <c:v>1</c:v>
                </c:pt>
                <c:pt idx="24">
                  <c:v>35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C6B-4E16-B9C0-3D3E609A8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71633720"/>
        <c:axId val="671637328"/>
      </c:barChart>
      <c:lineChart>
        <c:grouping val="standard"/>
        <c:varyColors val="0"/>
        <c:ser>
          <c:idx val="1"/>
          <c:order val="1"/>
          <c:tx>
            <c:v>return granted (Q1.2.1)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('Q1.2'!$A$4:$A$9,'Q1.2'!$A$11:$A$21)</c:f>
              <c:strCache>
                <c:ptCount val="17"/>
                <c:pt idx="0">
                  <c:v>Bulgaria</c:v>
                </c:pt>
                <c:pt idx="1">
                  <c:v>Croatia</c:v>
                </c:pt>
                <c:pt idx="2">
                  <c:v>Cyprus </c:v>
                </c:pt>
                <c:pt idx="3">
                  <c:v>Czechia</c:v>
                </c:pt>
                <c:pt idx="4">
                  <c:v>Denmark</c:v>
                </c:pt>
                <c:pt idx="5">
                  <c:v>Estonia</c:v>
                </c:pt>
                <c:pt idx="6">
                  <c:v>France</c:v>
                </c:pt>
                <c:pt idx="7">
                  <c:v>Germany</c:v>
                </c:pt>
                <c:pt idx="8">
                  <c:v>Greece</c:v>
                </c:pt>
                <c:pt idx="9">
                  <c:v>Hungary</c:v>
                </c:pt>
                <c:pt idx="10">
                  <c:v>Ireland</c:v>
                </c:pt>
                <c:pt idx="11">
                  <c:v>Italy</c:v>
                </c:pt>
                <c:pt idx="12">
                  <c:v>Latvia</c:v>
                </c:pt>
                <c:pt idx="13">
                  <c:v>Lithuania</c:v>
                </c:pt>
                <c:pt idx="14">
                  <c:v>Luxembourg</c:v>
                </c:pt>
                <c:pt idx="15">
                  <c:v>Malta</c:v>
                </c:pt>
                <c:pt idx="16">
                  <c:v>Netherlands</c:v>
                </c:pt>
              </c:strCache>
              <c:extLst/>
            </c:strRef>
          </c:cat>
          <c:val>
            <c:numRef>
              <c:f>('Q1.2'!$C$2:$C$7,'Q1.2'!$C$9:$C$28)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13</c:v>
                </c:pt>
                <c:pt idx="9">
                  <c:v>19</c:v>
                </c:pt>
                <c:pt idx="10">
                  <c:v>3</c:v>
                </c:pt>
                <c:pt idx="11">
                  <c:v>1</c:v>
                </c:pt>
                <c:pt idx="12">
                  <c:v>0</c:v>
                </c:pt>
                <c:pt idx="13">
                  <c:v>10</c:v>
                </c:pt>
                <c:pt idx="14">
                  <c:v>2</c:v>
                </c:pt>
                <c:pt idx="15">
                  <c:v>4</c:v>
                </c:pt>
                <c:pt idx="17">
                  <c:v>0</c:v>
                </c:pt>
                <c:pt idx="18">
                  <c:v>9</c:v>
                </c:pt>
                <c:pt idx="19">
                  <c:v>24</c:v>
                </c:pt>
                <c:pt idx="21">
                  <c:v>9</c:v>
                </c:pt>
                <c:pt idx="22">
                  <c:v>2</c:v>
                </c:pt>
                <c:pt idx="23">
                  <c:v>0</c:v>
                </c:pt>
                <c:pt idx="24">
                  <c:v>29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5C6B-4E16-B9C0-3D3E609A8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1633720"/>
        <c:axId val="671637328"/>
      </c:lineChart>
      <c:catAx>
        <c:axId val="671633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1637328"/>
        <c:crosses val="autoZero"/>
        <c:auto val="1"/>
        <c:lblAlgn val="ctr"/>
        <c:lblOffset val="100"/>
        <c:noMultiLvlLbl val="0"/>
      </c:catAx>
      <c:valAx>
        <c:axId val="6716373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71633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Q1.3: Requests for</a:t>
            </a:r>
            <a:r>
              <a:rPr lang="en-US" sz="1800" b="1" baseline="0"/>
              <a:t> return sent to enforcement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'Q1.3'!$B$1</c:f>
              <c:strCache>
                <c:ptCount val="1"/>
                <c:pt idx="0">
                  <c:v>1.3: requests for return sent to enforcement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('Q1.3'!$A$2:$A$7,'Q1.3'!$A$9:$A$28)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('Q1.3'!$B$2:$B$7,'Q1.3'!$B$9:$B$28)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0</c:v>
                </c:pt>
                <c:pt idx="11">
                  <c:v>2</c:v>
                </c:pt>
                <c:pt idx="12">
                  <c:v>0</c:v>
                </c:pt>
                <c:pt idx="13">
                  <c:v>3</c:v>
                </c:pt>
                <c:pt idx="14">
                  <c:v>1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8</c:v>
                </c:pt>
                <c:pt idx="22">
                  <c:v>0</c:v>
                </c:pt>
                <c:pt idx="23">
                  <c:v>0</c:v>
                </c:pt>
                <c:pt idx="24">
                  <c:v>7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1B5-4E20-95E0-E8C247BED2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75808936"/>
        <c:axId val="675808608"/>
      </c:barChart>
      <c:lineChart>
        <c:grouping val="standard"/>
        <c:varyColors val="0"/>
        <c:ser>
          <c:idx val="1"/>
          <c:order val="1"/>
          <c:tx>
            <c:strRef>
              <c:f>'Q1.3'!$C$1</c:f>
              <c:strCache>
                <c:ptCount val="1"/>
                <c:pt idx="0">
                  <c:v>1.3.1: not enforced within 6 weeks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('Q1.3'!$A$2:$A$7,'Q1.3'!$A$9:$A$28)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('Q1.3'!$C$2:$C$7,'Q1.3'!$C$9:$C$28)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3</c:v>
                </c:pt>
                <c:pt idx="22">
                  <c:v>0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51B5-4E20-95E0-E8C247BED2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5808936"/>
        <c:axId val="675808608"/>
      </c:lineChart>
      <c:catAx>
        <c:axId val="675808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5808608"/>
        <c:crosses val="autoZero"/>
        <c:auto val="1"/>
        <c:lblAlgn val="ctr"/>
        <c:lblOffset val="100"/>
        <c:noMultiLvlLbl val="0"/>
      </c:catAx>
      <c:valAx>
        <c:axId val="675808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75808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Q2: Incoming requests related to recognition and enforcement</a:t>
            </a:r>
            <a:r>
              <a:rPr lang="en-US" sz="1800" b="1" baseline="0"/>
              <a:t>; subdivision by type of request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'Q2'!$B$2</c:f>
              <c:strCache>
                <c:ptCount val="1"/>
                <c:pt idx="0">
                  <c:v>2.1: Number of decisions jurisdiction was based on Brussels IIb Regulation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('Q2'!$B$3:$B$8,'Q2'!$B$10:$B$29)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4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06E-4E45-9517-30298775F97F}"/>
            </c:ext>
          </c:extLst>
        </c:ser>
        <c:ser>
          <c:idx val="1"/>
          <c:order val="1"/>
          <c:tx>
            <c:strRef>
              <c:f>'Q2'!$C$2</c:f>
              <c:strCache>
                <c:ptCount val="1"/>
                <c:pt idx="0">
                  <c:v>2.2: Requests for enforcement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6E-4E45-9517-30298775F97F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6E-4E45-9517-30298775F9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('Q2'!$C$3:$C$8,'Q2'!$C$10:$C$29)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3</c:v>
                </c:pt>
                <c:pt idx="22">
                  <c:v>7</c:v>
                </c:pt>
                <c:pt idx="23">
                  <c:v>1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06E-4E45-9517-30298775F97F}"/>
            </c:ext>
          </c:extLst>
        </c:ser>
        <c:ser>
          <c:idx val="2"/>
          <c:order val="2"/>
          <c:tx>
            <c:strRef>
              <c:f>'Q2'!$D$2</c:f>
              <c:strCache>
                <c:ptCount val="1"/>
                <c:pt idx="0">
                  <c:v>2.3: Applications for refusal of recognition of a decision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06E-4E45-9517-30298775F9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('Q2'!$D$3:$D$8,'Q2'!$D$10:$D$29)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1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206E-4E45-9517-30298775F97F}"/>
            </c:ext>
          </c:extLst>
        </c:ser>
        <c:ser>
          <c:idx val="4"/>
          <c:order val="4"/>
          <c:tx>
            <c:strRef>
              <c:f>'Q2'!$F$2</c:f>
              <c:strCache>
                <c:ptCount val="1"/>
                <c:pt idx="0">
                  <c:v>2.4: Applications for refusal of enforcement of a decision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('Q2'!$F$3:$F$8,'Q2'!$F$10:$F$29)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206E-4E45-9517-30298775F97F}"/>
            </c:ext>
          </c:extLst>
        </c:ser>
        <c:ser>
          <c:idx val="6"/>
          <c:order val="6"/>
          <c:tx>
            <c:strRef>
              <c:f>'Q2'!$H$2</c:f>
              <c:strCache>
                <c:ptCount val="1"/>
                <c:pt idx="0">
                  <c:v>2.5: Number of appeals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('Q2'!$H$3:$H$8,'Q2'!$H$10:$H$29)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7-206E-4E45-9517-30298775F97F}"/>
            </c:ext>
          </c:extLst>
        </c:ser>
        <c:ser>
          <c:idx val="7"/>
          <c:order val="7"/>
          <c:tx>
            <c:strRef>
              <c:f>'Q2'!$I$2</c:f>
              <c:strCache>
                <c:ptCount val="1"/>
                <c:pt idx="0">
                  <c:v>2.6: Number of further appeals 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('Q2'!$A$3:$A$8,'Q2'!$A$10:$A$29)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 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('Q2'!$I$3:$I$8,'Q2'!$I$10:$I$29)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206E-4E45-9517-30298775F9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62680384"/>
        <c:axId val="662684320"/>
        <c:extLst>
          <c:ext xmlns:c15="http://schemas.microsoft.com/office/drawing/2012/chart" uri="{02D57815-91ED-43cb-92C2-25804820EDAC}">
            <c15:filteredBarSeries>
              <c15:ser>
                <c:idx val="3"/>
                <c:order val="3"/>
                <c:tx>
                  <c:strRef>
                    <c:extLst>
                      <c:ext uri="{02D57815-91ED-43cb-92C2-25804820EDAC}">
                        <c15:formulaRef>
                          <c15:sqref>'Q2'!$E$2</c15:sqref>
                        </c15:formulaRef>
                      </c:ext>
                    </c:extLst>
                    <c:strCache>
                      <c:ptCount val="1"/>
                      <c:pt idx="0">
                        <c:v>2.3.1: Refusal of recognition granted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('Q2'!$A$3:$A$8,'Q2'!$A$10:$A$29)</c15:sqref>
                        </c15:formulaRef>
                      </c:ext>
                    </c:extLst>
                    <c:strCache>
                      <c:ptCount val="26"/>
                      <c:pt idx="0">
                        <c:v>Austria</c:v>
                      </c:pt>
                      <c:pt idx="1">
                        <c:v>Belgium</c:v>
                      </c:pt>
                      <c:pt idx="2">
                        <c:v>Bulgaria</c:v>
                      </c:pt>
                      <c:pt idx="3">
                        <c:v>Croatia</c:v>
                      </c:pt>
                      <c:pt idx="4">
                        <c:v>Cyprus</c:v>
                      </c:pt>
                      <c:pt idx="5">
                        <c:v>Czechia</c:v>
                      </c:pt>
                      <c:pt idx="6">
                        <c:v>Estonia</c:v>
                      </c:pt>
                      <c:pt idx="7">
                        <c:v>Finland</c:v>
                      </c:pt>
                      <c:pt idx="8">
                        <c:v>France</c:v>
                      </c:pt>
                      <c:pt idx="9">
                        <c:v>Germany</c:v>
                      </c:pt>
                      <c:pt idx="10">
                        <c:v>Greece</c:v>
                      </c:pt>
                      <c:pt idx="11">
                        <c:v>Hungary</c:v>
                      </c:pt>
                      <c:pt idx="12">
                        <c:v>Ireland</c:v>
                      </c:pt>
                      <c:pt idx="13">
                        <c:v>Italy</c:v>
                      </c:pt>
                      <c:pt idx="14">
                        <c:v>Latvia</c:v>
                      </c:pt>
                      <c:pt idx="15">
                        <c:v>Lithuania</c:v>
                      </c:pt>
                      <c:pt idx="16">
                        <c:v>Luxembourg</c:v>
                      </c:pt>
                      <c:pt idx="17">
                        <c:v>Malta</c:v>
                      </c:pt>
                      <c:pt idx="18">
                        <c:v>Netherlands</c:v>
                      </c:pt>
                      <c:pt idx="19">
                        <c:v>Poland</c:v>
                      </c:pt>
                      <c:pt idx="20">
                        <c:v>Portugal</c:v>
                      </c:pt>
                      <c:pt idx="21">
                        <c:v>Romania</c:v>
                      </c:pt>
                      <c:pt idx="22">
                        <c:v>Slovakia </c:v>
                      </c:pt>
                      <c:pt idx="23">
                        <c:v>Slovenia</c:v>
                      </c:pt>
                      <c:pt idx="24">
                        <c:v>Spain</c:v>
                      </c:pt>
                      <c:pt idx="25">
                        <c:v>Sweden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('Q2'!$E$3:$E$8,'Q2'!$E$10:$E$29)</c15:sqref>
                        </c15:formulaRef>
                      </c:ext>
                    </c:extLst>
                    <c:numCache>
                      <c:formatCode>General</c:formatCode>
                      <c:ptCount val="26"/>
                      <c:pt idx="0">
                        <c:v>0</c:v>
                      </c:pt>
                      <c:pt idx="1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22">
                        <c:v>0</c:v>
                      </c:pt>
                      <c:pt idx="25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206E-4E45-9517-30298775F97F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'Q2'!$G$2</c15:sqref>
                        </c15:formulaRef>
                      </c:ext>
                    </c:extLst>
                    <c:strCache>
                      <c:ptCount val="1"/>
                      <c:pt idx="0">
                        <c:v>2.4.1: Refusal of enforcement granted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('Q2'!$A$3:$A$8,'Q2'!$A$10:$A$29)</c15:sqref>
                        </c15:formulaRef>
                      </c:ext>
                    </c:extLst>
                    <c:strCache>
                      <c:ptCount val="26"/>
                      <c:pt idx="0">
                        <c:v>Austria</c:v>
                      </c:pt>
                      <c:pt idx="1">
                        <c:v>Belgium</c:v>
                      </c:pt>
                      <c:pt idx="2">
                        <c:v>Bulgaria</c:v>
                      </c:pt>
                      <c:pt idx="3">
                        <c:v>Croatia</c:v>
                      </c:pt>
                      <c:pt idx="4">
                        <c:v>Cyprus</c:v>
                      </c:pt>
                      <c:pt idx="5">
                        <c:v>Czechia</c:v>
                      </c:pt>
                      <c:pt idx="6">
                        <c:v>Estonia</c:v>
                      </c:pt>
                      <c:pt idx="7">
                        <c:v>Finland</c:v>
                      </c:pt>
                      <c:pt idx="8">
                        <c:v>France</c:v>
                      </c:pt>
                      <c:pt idx="9">
                        <c:v>Germany</c:v>
                      </c:pt>
                      <c:pt idx="10">
                        <c:v>Greece</c:v>
                      </c:pt>
                      <c:pt idx="11">
                        <c:v>Hungary</c:v>
                      </c:pt>
                      <c:pt idx="12">
                        <c:v>Ireland</c:v>
                      </c:pt>
                      <c:pt idx="13">
                        <c:v>Italy</c:v>
                      </c:pt>
                      <c:pt idx="14">
                        <c:v>Latvia</c:v>
                      </c:pt>
                      <c:pt idx="15">
                        <c:v>Lithuania</c:v>
                      </c:pt>
                      <c:pt idx="16">
                        <c:v>Luxembourg</c:v>
                      </c:pt>
                      <c:pt idx="17">
                        <c:v>Malta</c:v>
                      </c:pt>
                      <c:pt idx="18">
                        <c:v>Netherlands</c:v>
                      </c:pt>
                      <c:pt idx="19">
                        <c:v>Poland</c:v>
                      </c:pt>
                      <c:pt idx="20">
                        <c:v>Portugal</c:v>
                      </c:pt>
                      <c:pt idx="21">
                        <c:v>Romania</c:v>
                      </c:pt>
                      <c:pt idx="22">
                        <c:v>Slovakia </c:v>
                      </c:pt>
                      <c:pt idx="23">
                        <c:v>Slovenia</c:v>
                      </c:pt>
                      <c:pt idx="24">
                        <c:v>Spain</c:v>
                      </c:pt>
                      <c:pt idx="25">
                        <c:v>Sweden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('Q2'!$G$3:$G$8,'Q2'!$G$10:$G$29)</c15:sqref>
                        </c15:formulaRef>
                      </c:ext>
                    </c:extLst>
                    <c:numCache>
                      <c:formatCode>General</c:formatCode>
                      <c:ptCount val="26"/>
                      <c:pt idx="0">
                        <c:v>0</c:v>
                      </c:pt>
                      <c:pt idx="1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22">
                        <c:v>0</c:v>
                      </c:pt>
                      <c:pt idx="25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206E-4E45-9517-30298775F97F}"/>
                  </c:ext>
                </c:extLst>
              </c15:ser>
            </c15:filteredBarSeries>
          </c:ext>
        </c:extLst>
      </c:barChart>
      <c:catAx>
        <c:axId val="66268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2684320"/>
        <c:crosses val="autoZero"/>
        <c:auto val="1"/>
        <c:lblAlgn val="ctr"/>
        <c:lblOffset val="100"/>
        <c:noMultiLvlLbl val="0"/>
      </c:catAx>
      <c:valAx>
        <c:axId val="662684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2680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Q2:</a:t>
            </a:r>
            <a:r>
              <a:rPr lang="en-US" baseline="0"/>
              <a:t> </a:t>
            </a:r>
            <a:r>
              <a:rPr lang="en-US"/>
              <a:t>Total of incoming</a:t>
            </a:r>
            <a:r>
              <a:rPr lang="en-US" baseline="0"/>
              <a:t> requests related to recognition and enforcement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43059027545374"/>
          <c:y val="0.14490284032089054"/>
          <c:w val="0.61960064888446253"/>
          <c:h val="0.82913736743921052"/>
        </c:manualLayout>
      </c:layout>
      <c:pieChart>
        <c:varyColors val="1"/>
        <c:ser>
          <c:idx val="0"/>
          <c:order val="0"/>
          <c:tx>
            <c:strRef>
              <c:f>'Q2'!$B$73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D7C-4709-84DC-1D077E80BF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D7C-4709-84DC-1D077E80BF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D7C-4709-84DC-1D077E80BF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D7C-4709-84DC-1D077E80BF87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'Q2'!$A$74:$A$95</c:f>
              <c:strCache>
                <c:ptCount val="4"/>
                <c:pt idx="0">
                  <c:v>Slovakia</c:v>
                </c:pt>
                <c:pt idx="1">
                  <c:v>Poland</c:v>
                </c:pt>
                <c:pt idx="2">
                  <c:v>Slovenia</c:v>
                </c:pt>
                <c:pt idx="3">
                  <c:v>Lithuania</c:v>
                </c:pt>
              </c:strCache>
            </c:strRef>
          </c:cat>
          <c:val>
            <c:numRef>
              <c:f>'Q2'!$B$74:$B$95</c:f>
              <c:numCache>
                <c:formatCode>General</c:formatCode>
                <c:ptCount val="4"/>
                <c:pt idx="0">
                  <c:v>7</c:v>
                </c:pt>
                <c:pt idx="1">
                  <c:v>3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7C-4709-84DC-1D077E80BF8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Q3: Incoming requests made throug</a:t>
            </a:r>
            <a:r>
              <a:rPr lang="en-US" sz="1800" b="1" baseline="0"/>
              <a:t>h Central Authorities; subdivision by type of request</a:t>
            </a:r>
            <a:endParaRPr lang="en-US" sz="18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'Q3'!$B$2</c:f>
              <c:strCache>
                <c:ptCount val="1"/>
                <c:pt idx="0">
                  <c:v>3.1: Art. 79(a)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('Q3'!$B$3:$B$8,'Q3'!$B$10:$B$29)</c:f>
              <c:numCache>
                <c:formatCode>General</c:formatCode>
                <c:ptCount val="26"/>
                <c:pt idx="0">
                  <c:v>0</c:v>
                </c:pt>
                <c:pt idx="1">
                  <c:v>8</c:v>
                </c:pt>
                <c:pt idx="2">
                  <c:v>36</c:v>
                </c:pt>
                <c:pt idx="4">
                  <c:v>0</c:v>
                </c:pt>
                <c:pt idx="5">
                  <c:v>26</c:v>
                </c:pt>
                <c:pt idx="6">
                  <c:v>0</c:v>
                </c:pt>
                <c:pt idx="7">
                  <c:v>3</c:v>
                </c:pt>
                <c:pt idx="8">
                  <c:v>43</c:v>
                </c:pt>
                <c:pt idx="9">
                  <c:v>60</c:v>
                </c:pt>
                <c:pt idx="10">
                  <c:v>1</c:v>
                </c:pt>
                <c:pt idx="11">
                  <c:v>19</c:v>
                </c:pt>
                <c:pt idx="12">
                  <c:v>0</c:v>
                </c:pt>
                <c:pt idx="13">
                  <c:v>11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16</c:v>
                </c:pt>
                <c:pt idx="19">
                  <c:v>16</c:v>
                </c:pt>
                <c:pt idx="22">
                  <c:v>0</c:v>
                </c:pt>
                <c:pt idx="23">
                  <c:v>1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241D-4C5C-8D6C-4D8169AE0D83}"/>
            </c:ext>
          </c:extLst>
        </c:ser>
        <c:ser>
          <c:idx val="1"/>
          <c:order val="1"/>
          <c:tx>
            <c:strRef>
              <c:f>'Q3'!$C$2</c:f>
              <c:strCache>
                <c:ptCount val="1"/>
                <c:pt idx="0">
                  <c:v>3.2: Art. 79(b), Art. 80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('Q3'!$C$3:$C$8,'Q3'!$C$10:$C$29)</c:f>
              <c:numCache>
                <c:formatCode>General</c:formatCode>
                <c:ptCount val="26"/>
                <c:pt idx="0">
                  <c:v>55</c:v>
                </c:pt>
                <c:pt idx="1">
                  <c:v>167</c:v>
                </c:pt>
                <c:pt idx="2">
                  <c:v>73</c:v>
                </c:pt>
                <c:pt idx="3">
                  <c:v>19</c:v>
                </c:pt>
                <c:pt idx="4">
                  <c:v>1</c:v>
                </c:pt>
                <c:pt idx="5">
                  <c:v>49</c:v>
                </c:pt>
                <c:pt idx="6">
                  <c:v>13</c:v>
                </c:pt>
                <c:pt idx="7">
                  <c:v>23</c:v>
                </c:pt>
                <c:pt idx="8">
                  <c:v>169</c:v>
                </c:pt>
                <c:pt idx="9">
                  <c:v>454</c:v>
                </c:pt>
                <c:pt idx="10">
                  <c:v>19</c:v>
                </c:pt>
                <c:pt idx="11">
                  <c:v>121</c:v>
                </c:pt>
                <c:pt idx="12">
                  <c:v>0</c:v>
                </c:pt>
                <c:pt idx="13">
                  <c:v>122</c:v>
                </c:pt>
                <c:pt idx="14">
                  <c:v>17</c:v>
                </c:pt>
                <c:pt idx="15">
                  <c:v>152</c:v>
                </c:pt>
                <c:pt idx="16">
                  <c:v>20</c:v>
                </c:pt>
                <c:pt idx="17">
                  <c:v>58</c:v>
                </c:pt>
                <c:pt idx="18">
                  <c:v>168</c:v>
                </c:pt>
                <c:pt idx="19">
                  <c:v>199</c:v>
                </c:pt>
                <c:pt idx="21">
                  <c:v>85</c:v>
                </c:pt>
                <c:pt idx="22">
                  <c:v>0</c:v>
                </c:pt>
                <c:pt idx="23">
                  <c:v>6</c:v>
                </c:pt>
                <c:pt idx="24">
                  <c:v>151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241D-4C5C-8D6C-4D8169AE0D83}"/>
            </c:ext>
          </c:extLst>
        </c:ser>
        <c:ser>
          <c:idx val="2"/>
          <c:order val="2"/>
          <c:tx>
            <c:strRef>
              <c:f>'Q3'!$D$2</c:f>
              <c:strCache>
                <c:ptCount val="1"/>
                <c:pt idx="0">
                  <c:v>3.3: Art. 79(c)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('Q3'!$D$3:$D$8,'Q3'!$D$10:$D$29)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  <c:pt idx="11">
                  <c:v>16</c:v>
                </c:pt>
                <c:pt idx="12">
                  <c:v>0</c:v>
                </c:pt>
                <c:pt idx="13">
                  <c:v>0</c:v>
                </c:pt>
                <c:pt idx="15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7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241D-4C5C-8D6C-4D8169AE0D83}"/>
            </c:ext>
          </c:extLst>
        </c:ser>
        <c:ser>
          <c:idx val="3"/>
          <c:order val="3"/>
          <c:tx>
            <c:strRef>
              <c:f>'Q3'!$E$2</c:f>
              <c:strCache>
                <c:ptCount val="1"/>
                <c:pt idx="0">
                  <c:v>3.4: Art. 79(d), Art. 81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('Q3'!$E$3:$E$8,'Q3'!$E$10:$E$29)</c:f>
              <c:numCache>
                <c:formatCode>General</c:formatCode>
                <c:ptCount val="26"/>
                <c:pt idx="0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5</c:v>
                </c:pt>
                <c:pt idx="9">
                  <c:v>0</c:v>
                </c:pt>
                <c:pt idx="10">
                  <c:v>1</c:v>
                </c:pt>
                <c:pt idx="11">
                  <c:v>9</c:v>
                </c:pt>
                <c:pt idx="12">
                  <c:v>0</c:v>
                </c:pt>
                <c:pt idx="13">
                  <c:v>1</c:v>
                </c:pt>
                <c:pt idx="15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4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241D-4C5C-8D6C-4D8169AE0D83}"/>
            </c:ext>
          </c:extLst>
        </c:ser>
        <c:ser>
          <c:idx val="4"/>
          <c:order val="4"/>
          <c:tx>
            <c:strRef>
              <c:f>'Q3'!$F$2</c:f>
              <c:strCache>
                <c:ptCount val="1"/>
                <c:pt idx="0">
                  <c:v>3.5: Art. 79(e)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('Q3'!$F$3:$F$8,'Q3'!$F$10:$F$29)</c:f>
              <c:numCache>
                <c:formatCode>General</c:formatCode>
                <c:ptCount val="26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8</c:v>
                </c:pt>
                <c:pt idx="12">
                  <c:v>0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5</c:v>
                </c:pt>
                <c:pt idx="21">
                  <c:v>2</c:v>
                </c:pt>
                <c:pt idx="22">
                  <c:v>0</c:v>
                </c:pt>
                <c:pt idx="23">
                  <c:v>1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241D-4C5C-8D6C-4D8169AE0D83}"/>
            </c:ext>
          </c:extLst>
        </c:ser>
        <c:ser>
          <c:idx val="5"/>
          <c:order val="5"/>
          <c:tx>
            <c:strRef>
              <c:f>'Q3'!$G$2</c:f>
              <c:strCache>
                <c:ptCount val="1"/>
                <c:pt idx="0">
                  <c:v>3.6: Art. 79(f), Art. 82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('Q3'!$G$3:$G$8,'Q3'!$G$10:$G$29)</c:f>
              <c:numCache>
                <c:formatCode>General</c:formatCode>
                <c:ptCount val="26"/>
                <c:pt idx="0">
                  <c:v>6</c:v>
                </c:pt>
                <c:pt idx="1">
                  <c:v>21</c:v>
                </c:pt>
                <c:pt idx="2">
                  <c:v>1</c:v>
                </c:pt>
                <c:pt idx="3">
                  <c:v>10</c:v>
                </c:pt>
                <c:pt idx="5">
                  <c:v>2</c:v>
                </c:pt>
                <c:pt idx="6">
                  <c:v>5</c:v>
                </c:pt>
                <c:pt idx="7">
                  <c:v>2</c:v>
                </c:pt>
                <c:pt idx="8">
                  <c:v>24</c:v>
                </c:pt>
                <c:pt idx="9">
                  <c:v>46</c:v>
                </c:pt>
                <c:pt idx="10">
                  <c:v>18</c:v>
                </c:pt>
                <c:pt idx="11">
                  <c:v>50</c:v>
                </c:pt>
                <c:pt idx="12">
                  <c:v>0</c:v>
                </c:pt>
                <c:pt idx="13">
                  <c:v>8</c:v>
                </c:pt>
                <c:pt idx="14">
                  <c:v>3</c:v>
                </c:pt>
                <c:pt idx="15">
                  <c:v>5</c:v>
                </c:pt>
                <c:pt idx="16">
                  <c:v>1</c:v>
                </c:pt>
                <c:pt idx="17">
                  <c:v>0</c:v>
                </c:pt>
                <c:pt idx="18">
                  <c:v>6</c:v>
                </c:pt>
                <c:pt idx="19">
                  <c:v>43</c:v>
                </c:pt>
                <c:pt idx="21">
                  <c:v>4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241D-4C5C-8D6C-4D8169AE0D83}"/>
            </c:ext>
          </c:extLst>
        </c:ser>
        <c:ser>
          <c:idx val="6"/>
          <c:order val="6"/>
          <c:tx>
            <c:strRef>
              <c:f>'Q3'!$H$2</c:f>
              <c:strCache>
                <c:ptCount val="1"/>
                <c:pt idx="0">
                  <c:v>3.7: Art. 79(g)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('Q3'!$A$3:$A$8,'Q3'!$A$10:$A$29)</c:f>
              <c:strCache>
                <c:ptCount val="26"/>
                <c:pt idx="0">
                  <c:v>Austria</c:v>
                </c:pt>
                <c:pt idx="1">
                  <c:v>Belgium</c:v>
                </c:pt>
                <c:pt idx="2">
                  <c:v>Bulgaria</c:v>
                </c:pt>
                <c:pt idx="3">
                  <c:v>Croatia</c:v>
                </c:pt>
                <c:pt idx="4">
                  <c:v>Cyprus</c:v>
                </c:pt>
                <c:pt idx="5">
                  <c:v>Czechia</c:v>
                </c:pt>
                <c:pt idx="6">
                  <c:v>Estonia</c:v>
                </c:pt>
                <c:pt idx="7">
                  <c:v>Finland</c:v>
                </c:pt>
                <c:pt idx="8">
                  <c:v>France</c:v>
                </c:pt>
                <c:pt idx="9">
                  <c:v>Germany</c:v>
                </c:pt>
                <c:pt idx="10">
                  <c:v>Greece</c:v>
                </c:pt>
                <c:pt idx="11">
                  <c:v>Hungary</c:v>
                </c:pt>
                <c:pt idx="12">
                  <c:v>Ireland</c:v>
                </c:pt>
                <c:pt idx="13">
                  <c:v>Italy</c:v>
                </c:pt>
                <c:pt idx="14">
                  <c:v>Latvia</c:v>
                </c:pt>
                <c:pt idx="15">
                  <c:v>Lithuania</c:v>
                </c:pt>
                <c:pt idx="16">
                  <c:v>Luxembourg</c:v>
                </c:pt>
                <c:pt idx="17">
                  <c:v>Malta</c:v>
                </c:pt>
                <c:pt idx="18">
                  <c:v>Netherlands</c:v>
                </c:pt>
                <c:pt idx="19">
                  <c:v>Poland</c:v>
                </c:pt>
                <c:pt idx="20">
                  <c:v>Portugal</c:v>
                </c:pt>
                <c:pt idx="21">
                  <c:v>Romania</c:v>
                </c:pt>
                <c:pt idx="22">
                  <c:v>Slovakia</c:v>
                </c:pt>
                <c:pt idx="23">
                  <c:v>Slovenia</c:v>
                </c:pt>
                <c:pt idx="24">
                  <c:v>Spain</c:v>
                </c:pt>
                <c:pt idx="25">
                  <c:v>Sweden</c:v>
                </c:pt>
              </c:strCache>
              <c:extLst/>
            </c:strRef>
          </c:cat>
          <c:val>
            <c:numRef>
              <c:f>('Q3'!$H$3:$H$8,'Q3'!$H$10:$H$29)</c:f>
              <c:numCache>
                <c:formatCode>General</c:formatCode>
                <c:ptCount val="26"/>
                <c:pt idx="0">
                  <c:v>0</c:v>
                </c:pt>
                <c:pt idx="2">
                  <c:v>0</c:v>
                </c:pt>
                <c:pt idx="4">
                  <c:v>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5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2">
                  <c:v>0</c:v>
                </c:pt>
                <c:pt idx="23">
                  <c:v>0</c:v>
                </c:pt>
                <c:pt idx="25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241D-4C5C-8D6C-4D8169AE0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88350056"/>
        <c:axId val="588350712"/>
      </c:barChart>
      <c:lineChart>
        <c:grouping val="standard"/>
        <c:varyColors val="0"/>
        <c:ser>
          <c:idx val="7"/>
          <c:order val="7"/>
          <c:tx>
            <c:v>Total</c:v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26"/>
              <c:pt idx="0">
                <c:v>Austria</c:v>
              </c:pt>
              <c:pt idx="1">
                <c:v>Belgium</c:v>
              </c:pt>
              <c:pt idx="2">
                <c:v>Bulgaria</c:v>
              </c:pt>
              <c:pt idx="3">
                <c:v>Croatia</c:v>
              </c:pt>
              <c:pt idx="4">
                <c:v>Cyprus</c:v>
              </c:pt>
              <c:pt idx="5">
                <c:v>Czechia</c:v>
              </c:pt>
              <c:pt idx="6">
                <c:v>Estonia</c:v>
              </c:pt>
              <c:pt idx="7">
                <c:v>Finland</c:v>
              </c:pt>
              <c:pt idx="8">
                <c:v>France</c:v>
              </c:pt>
              <c:pt idx="9">
                <c:v>Germany</c:v>
              </c:pt>
              <c:pt idx="10">
                <c:v>Greece</c:v>
              </c:pt>
              <c:pt idx="11">
                <c:v>Hungary</c:v>
              </c:pt>
              <c:pt idx="12">
                <c:v>Ireland</c:v>
              </c:pt>
              <c:pt idx="13">
                <c:v>Italy</c:v>
              </c:pt>
              <c:pt idx="14">
                <c:v>Latvia</c:v>
              </c:pt>
              <c:pt idx="15">
                <c:v>Lithuania</c:v>
              </c:pt>
              <c:pt idx="16">
                <c:v>Luxembourg</c:v>
              </c:pt>
              <c:pt idx="17">
                <c:v>Malta</c:v>
              </c:pt>
              <c:pt idx="18">
                <c:v>Netherlands</c:v>
              </c:pt>
              <c:pt idx="19">
                <c:v>Poland</c:v>
              </c:pt>
              <c:pt idx="20">
                <c:v>Portugal</c:v>
              </c:pt>
              <c:pt idx="21">
                <c:v>Romania</c:v>
              </c:pt>
              <c:pt idx="22">
                <c:v>Slovakia</c:v>
              </c:pt>
              <c:pt idx="23">
                <c:v>Slovenia</c:v>
              </c:pt>
              <c:pt idx="24">
                <c:v>Spain</c:v>
              </c:pt>
              <c:pt idx="25">
                <c:v>Sweden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('Q3'!$I$3:$I$8,'Q3'!$I$10:$I$29)</c:f>
              <c:numCache>
                <c:formatCode>General</c:formatCode>
                <c:ptCount val="26"/>
                <c:pt idx="0">
                  <c:v>61</c:v>
                </c:pt>
                <c:pt idx="1">
                  <c:v>199</c:v>
                </c:pt>
                <c:pt idx="2">
                  <c:v>110</c:v>
                </c:pt>
                <c:pt idx="3">
                  <c:v>29</c:v>
                </c:pt>
                <c:pt idx="4">
                  <c:v>7</c:v>
                </c:pt>
                <c:pt idx="5">
                  <c:v>77</c:v>
                </c:pt>
                <c:pt idx="6">
                  <c:v>18</c:v>
                </c:pt>
                <c:pt idx="7">
                  <c:v>28</c:v>
                </c:pt>
                <c:pt idx="8">
                  <c:v>242</c:v>
                </c:pt>
                <c:pt idx="9">
                  <c:v>564</c:v>
                </c:pt>
                <c:pt idx="10">
                  <c:v>40</c:v>
                </c:pt>
                <c:pt idx="11">
                  <c:v>223</c:v>
                </c:pt>
                <c:pt idx="12">
                  <c:v>4</c:v>
                </c:pt>
                <c:pt idx="13">
                  <c:v>143</c:v>
                </c:pt>
                <c:pt idx="14">
                  <c:v>21</c:v>
                </c:pt>
                <c:pt idx="15">
                  <c:v>157</c:v>
                </c:pt>
                <c:pt idx="16">
                  <c:v>21</c:v>
                </c:pt>
                <c:pt idx="17">
                  <c:v>59</c:v>
                </c:pt>
                <c:pt idx="18">
                  <c:v>190</c:v>
                </c:pt>
                <c:pt idx="19">
                  <c:v>274</c:v>
                </c:pt>
                <c:pt idx="20">
                  <c:v>0</c:v>
                </c:pt>
                <c:pt idx="21">
                  <c:v>91</c:v>
                </c:pt>
                <c:pt idx="22">
                  <c:v>140</c:v>
                </c:pt>
                <c:pt idx="23">
                  <c:v>8</c:v>
                </c:pt>
                <c:pt idx="24">
                  <c:v>151</c:v>
                </c:pt>
                <c:pt idx="25">
                  <c:v>56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7-241D-4C5C-8D6C-4D8169AE0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8350056"/>
        <c:axId val="588350712"/>
      </c:lineChart>
      <c:catAx>
        <c:axId val="58835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350712"/>
        <c:crosses val="autoZero"/>
        <c:auto val="1"/>
        <c:lblAlgn val="ctr"/>
        <c:lblOffset val="100"/>
        <c:noMultiLvlLbl val="0"/>
      </c:catAx>
      <c:valAx>
        <c:axId val="588350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350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0.31942</cdr:x>
      <cdr:y>0.72071</cdr:y>
    </cdr:from>
    <cdr:to>
      <cdr:x>0.35449</cdr:x>
      <cdr:y>0.76439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92194" y="3891841"/>
          <a:ext cx="317500" cy="235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18</a:t>
          </a:r>
          <a:endParaRPr lang="en-US" sz="8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0.32378</cdr:x>
      <cdr:y>0.77997</cdr:y>
    </cdr:from>
    <cdr:to>
      <cdr:x>0.42199</cdr:x>
      <cdr:y>0.94829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14669" y="423717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0.07203</cdr:x>
      <cdr:y>0.69506</cdr:y>
    </cdr:from>
    <cdr:to>
      <cdr:x>0.09672</cdr:x>
      <cdr:y>0.73289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7446" y="3794699"/>
          <a:ext cx="221867" cy="206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9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7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111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49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77975" y="2276872"/>
            <a:ext cx="9036050" cy="1441450"/>
          </a:xfrm>
        </p:spPr>
        <p:txBody>
          <a:bodyPr/>
          <a:lstStyle/>
          <a:p>
            <a:pPr algn="r"/>
            <a:br>
              <a:rPr lang="en-GB" altLang="fr-FR" sz="4000" dirty="0"/>
            </a:br>
            <a:br>
              <a:rPr lang="en-GB" altLang="fr-FR" sz="2800" dirty="0"/>
            </a:br>
            <a:br>
              <a:rPr lang="en-GB" altLang="fr-FR" sz="4000" dirty="0"/>
            </a:br>
            <a:r>
              <a:rPr lang="en-IE" altLang="fr-FR" sz="3600" b="1" dirty="0"/>
              <a:t>Statistics on the application of the Brussels </a:t>
            </a:r>
            <a:r>
              <a:rPr lang="en-IE" altLang="fr-FR" sz="3600" b="1" dirty="0" err="1"/>
              <a:t>IIb</a:t>
            </a:r>
            <a:r>
              <a:rPr lang="en-IE" altLang="fr-FR" sz="3600" b="1" dirty="0"/>
              <a:t> Regulation No EU 2019/1111</a:t>
            </a:r>
            <a:br>
              <a:rPr lang="en-IE" altLang="fr-FR" sz="3600" b="1" dirty="0"/>
            </a:br>
            <a:br>
              <a:rPr lang="en-GB" altLang="fr-FR" sz="3600" b="1" dirty="0"/>
            </a:br>
            <a:r>
              <a:rPr lang="en-GB" altLang="fr-FR" sz="2400" dirty="0"/>
              <a:t>EJN Brussels IIb </a:t>
            </a:r>
            <a:r>
              <a:rPr lang="en-IE" altLang="fr-FR" sz="2400" dirty="0"/>
              <a:t>23</a:t>
            </a:r>
            <a:r>
              <a:rPr lang="en-GB" altLang="fr-FR" sz="2400" dirty="0"/>
              <a:t> - 24 May 2024</a:t>
            </a:r>
            <a:endParaRPr lang="en-GB" altLang="fr-FR" sz="2400" b="1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03388" y="5084763"/>
            <a:ext cx="9683750" cy="1079500"/>
          </a:xfrm>
        </p:spPr>
        <p:txBody>
          <a:bodyPr/>
          <a:lstStyle/>
          <a:p>
            <a:endParaRPr lang="fr-BE" altLang="fr-FR" sz="2000" dirty="0"/>
          </a:p>
          <a:p>
            <a:r>
              <a:rPr lang="fr-BE" altLang="fr-FR" sz="2000" dirty="0"/>
              <a:t>DG Justice and </a:t>
            </a:r>
            <a:r>
              <a:rPr lang="fr-BE" altLang="fr-FR" sz="2000" dirty="0" err="1"/>
              <a:t>Consumers</a:t>
            </a:r>
            <a:endParaRPr lang="fr-BE" altLang="fr-FR" sz="2000" dirty="0"/>
          </a:p>
          <a:p>
            <a:r>
              <a:rPr lang="fr-BE" altLang="fr-FR" sz="2000" dirty="0"/>
              <a:t>Unit A.2 Civil Justice   </a:t>
            </a:r>
            <a:endParaRPr lang="en-GB" altLang="fr-FR" sz="2000" dirty="0"/>
          </a:p>
          <a:p>
            <a:pPr eaLnBrk="1" hangingPunct="1"/>
            <a:endParaRPr lang="en-GB" altLang="fr-FR" sz="2000" dirty="0"/>
          </a:p>
        </p:txBody>
      </p:sp>
    </p:spTree>
    <p:extLst>
      <p:ext uri="{BB962C8B-B14F-4D97-AF65-F5344CB8AC3E}">
        <p14:creationId xmlns:p14="http://schemas.microsoft.com/office/powerpoint/2010/main" val="2916191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40027"/>
          </a:xfrm>
        </p:spPr>
        <p:txBody>
          <a:bodyPr anchor="ctr"/>
          <a:lstStyle/>
          <a:p>
            <a:r>
              <a:rPr lang="en-IE" dirty="0"/>
              <a:t>Question 4</a:t>
            </a:r>
            <a:r>
              <a:rPr lang="et-EE" dirty="0"/>
              <a:t> (1)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420238"/>
              </p:ext>
            </p:extLst>
          </p:nvPr>
        </p:nvGraphicFramePr>
        <p:xfrm>
          <a:off x="360185" y="1271016"/>
          <a:ext cx="11352844" cy="4955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8858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40027"/>
          </a:xfrm>
        </p:spPr>
        <p:txBody>
          <a:bodyPr anchor="ctr"/>
          <a:lstStyle/>
          <a:p>
            <a:r>
              <a:rPr lang="en-IE" dirty="0"/>
              <a:t>Question 4</a:t>
            </a:r>
            <a:r>
              <a:rPr lang="et-EE" dirty="0"/>
              <a:t> (2)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6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59501"/>
              </p:ext>
            </p:extLst>
          </p:nvPr>
        </p:nvGraphicFramePr>
        <p:xfrm>
          <a:off x="304800" y="1271016"/>
          <a:ext cx="11408229" cy="4955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2985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67459"/>
          </a:xfrm>
        </p:spPr>
        <p:txBody>
          <a:bodyPr anchor="ctr"/>
          <a:lstStyle/>
          <a:p>
            <a:r>
              <a:rPr lang="en-IE" dirty="0"/>
              <a:t>Question 4</a:t>
            </a:r>
            <a:r>
              <a:rPr lang="et-EE" dirty="0"/>
              <a:t> (3)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600-00000D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931425"/>
              </p:ext>
            </p:extLst>
          </p:nvPr>
        </p:nvGraphicFramePr>
        <p:xfrm>
          <a:off x="337456" y="1298448"/>
          <a:ext cx="11375573" cy="4917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85388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58315"/>
          </a:xfrm>
        </p:spPr>
        <p:txBody>
          <a:bodyPr anchor="ctr"/>
          <a:lstStyle/>
          <a:p>
            <a:r>
              <a:rPr lang="en-IE" dirty="0"/>
              <a:t>Question 4</a:t>
            </a:r>
            <a:r>
              <a:rPr lang="et-EE" dirty="0"/>
              <a:t> (4)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600-00000C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5659137"/>
              </p:ext>
            </p:extLst>
          </p:nvPr>
        </p:nvGraphicFramePr>
        <p:xfrm>
          <a:off x="326570" y="1289304"/>
          <a:ext cx="11408229" cy="4915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83117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40027"/>
          </a:xfrm>
        </p:spPr>
        <p:txBody>
          <a:bodyPr anchor="ctr"/>
          <a:lstStyle/>
          <a:p>
            <a:r>
              <a:rPr lang="en-IE" dirty="0"/>
              <a:t>Question 4</a:t>
            </a:r>
            <a:r>
              <a:rPr lang="et-EE" dirty="0"/>
              <a:t> (5)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6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8886995"/>
              </p:ext>
            </p:extLst>
          </p:nvPr>
        </p:nvGraphicFramePr>
        <p:xfrm>
          <a:off x="348343" y="1271017"/>
          <a:ext cx="11364686" cy="4966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4025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40027"/>
          </a:xfrm>
        </p:spPr>
        <p:txBody>
          <a:bodyPr anchor="ctr"/>
          <a:lstStyle/>
          <a:p>
            <a:r>
              <a:rPr lang="en-IE" dirty="0"/>
              <a:t>Question </a:t>
            </a:r>
            <a:r>
              <a:rPr lang="et-EE" dirty="0"/>
              <a:t>5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7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39015"/>
              </p:ext>
            </p:extLst>
          </p:nvPr>
        </p:nvGraphicFramePr>
        <p:xfrm>
          <a:off x="304800" y="1271016"/>
          <a:ext cx="11419114" cy="4955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9302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672" y="291220"/>
            <a:ext cx="10515600" cy="988940"/>
          </a:xfrm>
        </p:spPr>
        <p:txBody>
          <a:bodyPr anchor="ctr"/>
          <a:lstStyle/>
          <a:p>
            <a:r>
              <a:rPr lang="en-IE" dirty="0"/>
              <a:t>Question 6</a:t>
            </a:r>
            <a:r>
              <a:rPr lang="et-EE" dirty="0"/>
              <a:t> (1)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20779" y="5062887"/>
            <a:ext cx="2886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900" dirty="0"/>
              <a:t>0</a:t>
            </a:r>
            <a:endParaRPr lang="en-US" sz="9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005495"/>
              </p:ext>
            </p:extLst>
          </p:nvPr>
        </p:nvGraphicFramePr>
        <p:xfrm>
          <a:off x="370114" y="1280160"/>
          <a:ext cx="11375571" cy="5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50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672" y="291220"/>
            <a:ext cx="10515600" cy="970652"/>
          </a:xfrm>
        </p:spPr>
        <p:txBody>
          <a:bodyPr anchor="ctr"/>
          <a:lstStyle/>
          <a:p>
            <a:r>
              <a:rPr lang="en-IE" dirty="0"/>
              <a:t>Question 6</a:t>
            </a:r>
            <a:r>
              <a:rPr lang="et-EE" dirty="0"/>
              <a:t> (2)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7160305"/>
              </p:ext>
            </p:extLst>
          </p:nvPr>
        </p:nvGraphicFramePr>
        <p:xfrm>
          <a:off x="-104201" y="-1466170"/>
          <a:ext cx="12400401" cy="1040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9805068"/>
              </p:ext>
            </p:extLst>
          </p:nvPr>
        </p:nvGraphicFramePr>
        <p:xfrm>
          <a:off x="381000" y="1261871"/>
          <a:ext cx="11364685" cy="5389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059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87148" y="179914"/>
            <a:ext cx="10515600" cy="1091101"/>
          </a:xfrm>
        </p:spPr>
        <p:txBody>
          <a:bodyPr anchor="ctr"/>
          <a:lstStyle/>
          <a:p>
            <a:r>
              <a:rPr lang="en-IE" dirty="0"/>
              <a:t>Replies received to questionnaire on statistics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9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031196"/>
              </p:ext>
            </p:extLst>
          </p:nvPr>
        </p:nvGraphicFramePr>
        <p:xfrm>
          <a:off x="2397211" y="1271015"/>
          <a:ext cx="7574692" cy="5253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9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128123"/>
              </p:ext>
            </p:extLst>
          </p:nvPr>
        </p:nvGraphicFramePr>
        <p:xfrm>
          <a:off x="866366" y="1271015"/>
          <a:ext cx="10868434" cy="5586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14595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87148" y="179914"/>
            <a:ext cx="10515600" cy="1109389"/>
          </a:xfrm>
        </p:spPr>
        <p:txBody>
          <a:bodyPr anchor="ctr"/>
          <a:lstStyle/>
          <a:p>
            <a:r>
              <a:rPr lang="en-IE" dirty="0"/>
              <a:t>Question 1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288494"/>
              </p:ext>
            </p:extLst>
          </p:nvPr>
        </p:nvGraphicFramePr>
        <p:xfrm>
          <a:off x="359229" y="1289303"/>
          <a:ext cx="11386457" cy="5388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660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2" y="146304"/>
            <a:ext cx="10515600" cy="1142999"/>
          </a:xfrm>
        </p:spPr>
        <p:txBody>
          <a:bodyPr anchor="ctr"/>
          <a:lstStyle/>
          <a:p>
            <a:r>
              <a:rPr lang="en-IE" dirty="0"/>
              <a:t>Question 1.1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1133262"/>
              </p:ext>
            </p:extLst>
          </p:nvPr>
        </p:nvGraphicFramePr>
        <p:xfrm>
          <a:off x="337457" y="1289302"/>
          <a:ext cx="11440886" cy="4991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110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0722" y="219456"/>
            <a:ext cx="10515600" cy="1069848"/>
          </a:xfrm>
        </p:spPr>
        <p:txBody>
          <a:bodyPr anchor="ctr"/>
          <a:lstStyle/>
          <a:p>
            <a:r>
              <a:rPr lang="en-IE" dirty="0"/>
              <a:t>Question 1.2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343285"/>
              </p:ext>
            </p:extLst>
          </p:nvPr>
        </p:nvGraphicFramePr>
        <p:xfrm>
          <a:off x="293914" y="1289304"/>
          <a:ext cx="11419115" cy="5002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702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181710"/>
            <a:ext cx="10515600" cy="1107594"/>
          </a:xfrm>
        </p:spPr>
        <p:txBody>
          <a:bodyPr anchor="ctr"/>
          <a:lstStyle/>
          <a:p>
            <a:r>
              <a:rPr lang="en-IE" dirty="0"/>
              <a:t>Question 1.3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928530"/>
              </p:ext>
            </p:extLst>
          </p:nvPr>
        </p:nvGraphicFramePr>
        <p:xfrm>
          <a:off x="293914" y="1289305"/>
          <a:ext cx="11451772" cy="4948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402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2" y="258618"/>
            <a:ext cx="10515600" cy="1003253"/>
          </a:xfrm>
        </p:spPr>
        <p:txBody>
          <a:bodyPr anchor="ctr"/>
          <a:lstStyle/>
          <a:p>
            <a:r>
              <a:rPr lang="en-IE" dirty="0"/>
              <a:t>Question 2</a:t>
            </a:r>
            <a:r>
              <a:rPr lang="et-EE" dirty="0"/>
              <a:t> (1)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4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9161107"/>
              </p:ext>
            </p:extLst>
          </p:nvPr>
        </p:nvGraphicFramePr>
        <p:xfrm>
          <a:off x="370113" y="1261872"/>
          <a:ext cx="11342915" cy="523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66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2" y="130241"/>
            <a:ext cx="10515600" cy="1088136"/>
          </a:xfrm>
        </p:spPr>
        <p:txBody>
          <a:bodyPr anchor="ctr"/>
          <a:lstStyle/>
          <a:p>
            <a:r>
              <a:rPr lang="en-IE" dirty="0"/>
              <a:t>Question 2</a:t>
            </a:r>
            <a:r>
              <a:rPr lang="et-EE" dirty="0"/>
              <a:t> (2)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4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0047061"/>
              </p:ext>
            </p:extLst>
          </p:nvPr>
        </p:nvGraphicFramePr>
        <p:xfrm>
          <a:off x="2495359" y="1218377"/>
          <a:ext cx="7201282" cy="5381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402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21" y="230989"/>
            <a:ext cx="10515600" cy="1012595"/>
          </a:xfrm>
        </p:spPr>
        <p:txBody>
          <a:bodyPr anchor="ctr"/>
          <a:lstStyle/>
          <a:p>
            <a:r>
              <a:rPr lang="en-IE" dirty="0"/>
              <a:t>Question 3</a:t>
            </a:r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5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9138071"/>
              </p:ext>
            </p:extLst>
          </p:nvPr>
        </p:nvGraphicFramePr>
        <p:xfrm>
          <a:off x="337457" y="1243584"/>
          <a:ext cx="11375572" cy="4983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093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" id="{9E25CBC4-264C-4E5F-8DDF-C73C2B944108}" vid="{63966CC3-CC63-46CF-BE8C-07ABBDCD6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2621</TotalTime>
  <Words>345</Words>
  <Application>Microsoft Office PowerPoint</Application>
  <PresentationFormat>Widescreen</PresentationFormat>
  <Paragraphs>79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   Statistics on the application of the Brussels IIb Regulation No EU 2019/1111  EJN Brussels IIb 23 - 24 May 2024</vt:lpstr>
      <vt:lpstr>Replies received to questionnaire on statistics</vt:lpstr>
      <vt:lpstr>Question 1</vt:lpstr>
      <vt:lpstr>Question 1.1</vt:lpstr>
      <vt:lpstr>Question 1.2</vt:lpstr>
      <vt:lpstr>Question 1.3</vt:lpstr>
      <vt:lpstr>Question 2 (1)</vt:lpstr>
      <vt:lpstr>Question 2 (2)</vt:lpstr>
      <vt:lpstr>Question 3</vt:lpstr>
      <vt:lpstr>Question 4 (1)</vt:lpstr>
      <vt:lpstr>Question 4 (2)</vt:lpstr>
      <vt:lpstr>Question 4 (3)</vt:lpstr>
      <vt:lpstr>Question 4 (4)</vt:lpstr>
      <vt:lpstr>Question 4 (5)</vt:lpstr>
      <vt:lpstr>Question 5</vt:lpstr>
      <vt:lpstr>Question 6 (1)</vt:lpstr>
      <vt:lpstr>Question 6 (2)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BONNENFANT Telma (JUST)</dc:creator>
  <cp:lastModifiedBy>KOIT Haldi (JUST)</cp:lastModifiedBy>
  <cp:revision>128</cp:revision>
  <dcterms:created xsi:type="dcterms:W3CDTF">2022-05-24T12:07:19Z</dcterms:created>
  <dcterms:modified xsi:type="dcterms:W3CDTF">2024-06-17T11:56:29Z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2024-04-19T12:28:00Z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1df2479f-672d-4914-bf69-52c9c0f119ea</vt:lpwstr>
  </property>
  <property fmtid="{D5CDD505-2E9C-101B-9397-08002B2CF9AE}" pid="8" name="MSIP_Label_6bd9ddd1-4d20-43f6-abfa-fc3c07406f94_ContentBits">
    <vt:lpwstr>0</vt:lpwstr>
  </property>
</Properties>
</file>